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343" r:id="rId11"/>
    <p:sldId id="340" r:id="rId12"/>
    <p:sldId id="344"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709" autoAdjust="0"/>
  </p:normalViewPr>
  <p:slideViewPr>
    <p:cSldViewPr snapToGrid="0">
      <p:cViewPr varScale="1">
        <p:scale>
          <a:sx n="99" d="100"/>
          <a:sy n="99" d="100"/>
        </p:scale>
        <p:origin x="1296" y="72"/>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381DB8-FC68-2E91-6E7C-968CFC0D2458}"/>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1E76A8A1-5130-6657-A908-0000C472AB04}"/>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2/8/2026 am</a:t>
            </a:r>
          </a:p>
        </p:txBody>
      </p:sp>
      <p:sp>
        <p:nvSpPr>
          <p:cNvPr id="4" name="Footer Placeholder 3">
            <a:extLst>
              <a:ext uri="{FF2B5EF4-FFF2-40B4-BE49-F238E27FC236}">
                <a16:creationId xmlns:a16="http://schemas.microsoft.com/office/drawing/2014/main" id="{7223B6F1-E678-892F-5658-8E8CB4A68657}"/>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B18681CC-1202-F7A4-AFFD-5C10484E1982}"/>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E85E8DA5-206C-421B-A465-D6356442C368}"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739173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2/8/2026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9282F03D-B563-41B5-B775-004D057C16C6}" type="slidenum">
              <a:rPr lang="en-US" smtClean="0"/>
              <a:t>‹#›</a:t>
            </a:fld>
            <a:endParaRPr lang="en-US"/>
          </a:p>
        </p:txBody>
      </p:sp>
    </p:spTree>
    <p:extLst>
      <p:ext uri="{BB962C8B-B14F-4D97-AF65-F5344CB8AC3E}">
        <p14:creationId xmlns:p14="http://schemas.microsoft.com/office/powerpoint/2010/main" val="1608846743"/>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Steven Harper, Avenue N Church of Christ; presented January 18, 2026</a:t>
            </a:r>
          </a:p>
          <a:p>
            <a:endParaRPr lang="en-US" dirty="0"/>
          </a:p>
          <a:p>
            <a:r>
              <a:rPr lang="en-US" b="1" dirty="0"/>
              <a:t>Malachi 3:16-18</a:t>
            </a:r>
            <a:r>
              <a:rPr lang="en-US" dirty="0"/>
              <a:t> – “16 Then those who feared the Lord spoke with one another. The Lord paid attention and heard them, and a book of remembrance was written before him of those who feared the Lord and esteemed his name. 17 "They shall be mine, says the Lord of hosts, in the day when I make up my treasured possession, and I will spare them as a man spares his son who serves him. 18 Then once more you shall see the distinction between the righteous and the wicked, between one who serves God and one who does not serve him.” ESV</a:t>
            </a:r>
          </a:p>
          <a:p>
            <a:endParaRPr lang="en-US" dirty="0"/>
          </a:p>
        </p:txBody>
      </p:sp>
      <p:sp>
        <p:nvSpPr>
          <p:cNvPr id="4" name="Slide Number Placeholder 3"/>
          <p:cNvSpPr>
            <a:spLocks noGrp="1"/>
          </p:cNvSpPr>
          <p:nvPr>
            <p:ph type="sldNum" sz="quarter" idx="5"/>
          </p:nvPr>
        </p:nvSpPr>
        <p:spPr/>
        <p:txBody>
          <a:bodyPr/>
          <a:lstStyle/>
          <a:p>
            <a:fld id="{9282F03D-B563-41B5-B775-004D057C16C6}" type="slidenum">
              <a:rPr lang="en-US" smtClean="0"/>
              <a:t>1</a:t>
            </a:fld>
            <a:endParaRPr lang="en-US"/>
          </a:p>
        </p:txBody>
      </p:sp>
      <p:sp>
        <p:nvSpPr>
          <p:cNvPr id="5" name="Date Placeholder 4">
            <a:extLst>
              <a:ext uri="{FF2B5EF4-FFF2-40B4-BE49-F238E27FC236}">
                <a16:creationId xmlns:a16="http://schemas.microsoft.com/office/drawing/2014/main" id="{8C14F274-F63F-85D4-B33F-4D2E46AD1241}"/>
              </a:ext>
            </a:extLst>
          </p:cNvPr>
          <p:cNvSpPr>
            <a:spLocks noGrp="1"/>
          </p:cNvSpPr>
          <p:nvPr>
            <p:ph type="dt" idx="1"/>
          </p:nvPr>
        </p:nvSpPr>
        <p:spPr/>
        <p:txBody>
          <a:bodyPr/>
          <a:lstStyle/>
          <a:p>
            <a:r>
              <a:rPr lang="en-US"/>
              <a:t>2/8/2026 am</a:t>
            </a:r>
          </a:p>
        </p:txBody>
      </p:sp>
      <p:sp>
        <p:nvSpPr>
          <p:cNvPr id="6" name="Footer Placeholder 5">
            <a:extLst>
              <a:ext uri="{FF2B5EF4-FFF2-40B4-BE49-F238E27FC236}">
                <a16:creationId xmlns:a16="http://schemas.microsoft.com/office/drawing/2014/main" id="{A7704600-7F67-FE8F-8075-BD4223CCA3A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7568272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10</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2/8/2026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11</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2/8/2026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4976055">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5386925" fontAlgn="base">
              <a:spcBef>
                <a:spcPct val="0"/>
              </a:spcBef>
              <a:spcAft>
                <a:spcPct val="0"/>
              </a:spcAft>
              <a:defRPr/>
            </a:pPr>
            <a:fld id="{3AF42B02-11F3-4BD2-B2E3-53F42D06C240}" type="slidenum">
              <a:rPr lang="en-US" altLang="en-US" sz="7100">
                <a:solidFill>
                  <a:prstClr val="black"/>
                </a:solidFill>
                <a:latin typeface="Arial" panose="020B0604020202020204" pitchFamily="34" charset="0"/>
              </a:rPr>
              <a:pPr defTabSz="5386925" fontAlgn="base">
                <a:spcBef>
                  <a:spcPct val="0"/>
                </a:spcBef>
                <a:spcAft>
                  <a:spcPct val="0"/>
                </a:spcAft>
                <a:defRPr/>
              </a:pPr>
              <a:t>12</a:t>
            </a:fld>
            <a:endParaRPr lang="en-US" altLang="en-US" sz="71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2/8/2026 am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5386925" fontAlgn="base">
              <a:spcBef>
                <a:spcPct val="0"/>
              </a:spcBef>
              <a:spcAft>
                <a:spcPct val="0"/>
              </a:spcAft>
              <a:defRPr/>
            </a:pPr>
            <a:r>
              <a:rPr lang="en-US" altLang="en-US" sz="71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t>Ezra 6:14-15</a:t>
            </a:r>
            <a:r>
              <a:rPr lang="en-US" dirty="0"/>
              <a:t> – “14  And the elders of the Jews built and prospered through the prophesying of Haggai the prophet and Zechariah the son of Iddo. </a:t>
            </a:r>
            <a:r>
              <a:rPr lang="en-US" b="1" dirty="0"/>
              <a:t>They finished their building</a:t>
            </a:r>
            <a:r>
              <a:rPr lang="en-US" dirty="0"/>
              <a:t> by decree of the God of Israel and by decree of Cyrus and Darius and Artaxerxes king of Persia; 15 and this house was finished on the third day of the month of Adar, in the sixth year of the reign of Darius the king.” ESV</a:t>
            </a:r>
          </a:p>
          <a:p>
            <a:pPr defTabSz="990511">
              <a:defRPr/>
            </a:pPr>
            <a:r>
              <a:rPr lang="en-US" dirty="0"/>
              <a:t>	Adar is the twelfth month of the Jewish calendar. The year is 516 BC.</a:t>
            </a:r>
          </a:p>
          <a:p>
            <a:endParaRPr lang="en-US" b="1" dirty="0"/>
          </a:p>
          <a:p>
            <a:r>
              <a:rPr lang="en-US" b="1" dirty="0"/>
              <a:t>Nehemiah 4:6</a:t>
            </a:r>
            <a:r>
              <a:rPr lang="en-US" dirty="0"/>
              <a:t> – “So we built the wall. And all the wall was joined together to half its height, for </a:t>
            </a:r>
            <a:r>
              <a:rPr lang="en-US" b="1" dirty="0"/>
              <a:t>the people had a mind to work</a:t>
            </a:r>
            <a:r>
              <a:rPr lang="en-US" dirty="0"/>
              <a:t>.” ESV</a:t>
            </a:r>
          </a:p>
          <a:p>
            <a:endParaRPr lang="en-US" dirty="0"/>
          </a:p>
          <a:p>
            <a:r>
              <a:rPr lang="en-US" b="1" dirty="0"/>
              <a:t>Nehemiah 6:15</a:t>
            </a:r>
            <a:r>
              <a:rPr lang="en-US" dirty="0"/>
              <a:t> – “So the wall was </a:t>
            </a:r>
            <a:r>
              <a:rPr lang="en-US" b="1" dirty="0"/>
              <a:t>finished on the twenty-fifth day of the month Elul</a:t>
            </a:r>
            <a:r>
              <a:rPr lang="en-US" dirty="0"/>
              <a:t>, in fifty-two days.” ESV</a:t>
            </a:r>
          </a:p>
          <a:p>
            <a:r>
              <a:rPr lang="en-US" dirty="0"/>
              <a:t>	Elul is the sixth month of the Jewish calendar. The year is 444 BC.</a:t>
            </a:r>
          </a:p>
          <a:p>
            <a:endParaRPr lang="en-US" dirty="0"/>
          </a:p>
          <a:p>
            <a:endParaRPr lang="en-US" dirty="0"/>
          </a:p>
        </p:txBody>
      </p:sp>
      <p:sp>
        <p:nvSpPr>
          <p:cNvPr id="4" name="Slide Number Placeholder 3"/>
          <p:cNvSpPr>
            <a:spLocks noGrp="1"/>
          </p:cNvSpPr>
          <p:nvPr>
            <p:ph type="sldNum" sz="quarter" idx="5"/>
          </p:nvPr>
        </p:nvSpPr>
        <p:spPr/>
        <p:txBody>
          <a:bodyPr/>
          <a:lstStyle/>
          <a:p>
            <a:fld id="{9282F03D-B563-41B5-B775-004D057C16C6}" type="slidenum">
              <a:rPr lang="en-US" smtClean="0"/>
              <a:t>2</a:t>
            </a:fld>
            <a:endParaRPr lang="en-US"/>
          </a:p>
        </p:txBody>
      </p:sp>
      <p:sp>
        <p:nvSpPr>
          <p:cNvPr id="5" name="Date Placeholder 4">
            <a:extLst>
              <a:ext uri="{FF2B5EF4-FFF2-40B4-BE49-F238E27FC236}">
                <a16:creationId xmlns:a16="http://schemas.microsoft.com/office/drawing/2014/main" id="{529F8984-7E90-C110-82B7-05824BFCC3A2}"/>
              </a:ext>
            </a:extLst>
          </p:cNvPr>
          <p:cNvSpPr>
            <a:spLocks noGrp="1"/>
          </p:cNvSpPr>
          <p:nvPr>
            <p:ph type="dt" idx="1"/>
          </p:nvPr>
        </p:nvSpPr>
        <p:spPr/>
        <p:txBody>
          <a:bodyPr/>
          <a:lstStyle/>
          <a:p>
            <a:r>
              <a:rPr lang="en-US"/>
              <a:t>2/8/2026 am</a:t>
            </a:r>
          </a:p>
        </p:txBody>
      </p:sp>
      <p:sp>
        <p:nvSpPr>
          <p:cNvPr id="6" name="Footer Placeholder 5">
            <a:extLst>
              <a:ext uri="{FF2B5EF4-FFF2-40B4-BE49-F238E27FC236}">
                <a16:creationId xmlns:a16="http://schemas.microsoft.com/office/drawing/2014/main" id="{E0524729-ED7C-75EA-DC67-E5D21A1FF90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78417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Malachi 1:11-13</a:t>
            </a:r>
            <a:r>
              <a:rPr lang="en-US" dirty="0"/>
              <a:t> – “11 For from the rising of the sun to its setting my name will be great among the nations, and in every place incense will be offered to my name, and a pure offering. For my name will be great among the nations, says the Lord of hosts. 12 But you profane it when you say that the Lord's table is polluted, and its fruit, that is, its food may be despised. 13 But you say, '</a:t>
            </a:r>
            <a:r>
              <a:rPr lang="en-US" b="1" dirty="0"/>
              <a:t>What a weariness this is</a:t>
            </a:r>
            <a:r>
              <a:rPr lang="en-US" dirty="0"/>
              <a:t>,' and you snort at it, says the Lord of hosts. You bring what has been taken by violence or is lame or sick, and this you bring as your offering! Shall I accept that from your hand? says the Lord.” ESV</a:t>
            </a:r>
          </a:p>
          <a:p>
            <a:endParaRPr lang="en-US" dirty="0"/>
          </a:p>
          <a:p>
            <a:pPr defTabSz="990511">
              <a:defRPr/>
            </a:pPr>
            <a:r>
              <a:rPr lang="en-US" b="1" dirty="0"/>
              <a:t>Malachi 1:11-12</a:t>
            </a:r>
            <a:r>
              <a:rPr lang="en-US" dirty="0"/>
              <a:t> – “11 For from the rising of the sun to its setting my name will be great among the nations, and in every place incense will be offered to my name, and a pure offering. For my name will be great among the nations, says the Lord of hosts. 12 But </a:t>
            </a:r>
            <a:r>
              <a:rPr lang="en-US" b="1" dirty="0"/>
              <a:t>you profane it</a:t>
            </a:r>
            <a:r>
              <a:rPr lang="en-US" dirty="0"/>
              <a:t> when you say that the Lord's table is polluted, and its fruit, that is, its food may be despised.” ESV</a:t>
            </a:r>
          </a:p>
          <a:p>
            <a:endParaRPr lang="en-US" dirty="0"/>
          </a:p>
          <a:p>
            <a:r>
              <a:rPr lang="en-US" b="1" dirty="0"/>
              <a:t>Malachi 1:6-8</a:t>
            </a:r>
            <a:r>
              <a:rPr lang="en-US" dirty="0"/>
              <a:t> – “6 A son honors his father, and a servant his master. If then I am a father, where is my honor? And if I am a master, where is my fear? says the Lord of hosts to you, O priests, who despise my name. But you say, 'How have we despised your name?' 7  By offering polluted food upon my altar. But you say, 'How have we polluted you?' By saying that the Lord's table may be despised. 8  When </a:t>
            </a:r>
            <a:r>
              <a:rPr lang="en-US" b="1" dirty="0"/>
              <a:t>you offer blind animals in sacrifice</a:t>
            </a:r>
            <a:r>
              <a:rPr lang="en-US" dirty="0"/>
              <a:t>, is that not evil? And when you offer those that are lame or sick, is that not evil? Present that to your governor; will he accept you or show you favor? says the Lord of hosts … 14 Cursed be the cheat who has a male in his flock, and vows it, and yet sacrifices to the Lord what is blemished. For I am a great King, says the Lord of hosts, and my name will be feared among the nations.” ESV</a:t>
            </a:r>
          </a:p>
          <a:p>
            <a:endParaRPr lang="en-US" dirty="0"/>
          </a:p>
        </p:txBody>
      </p:sp>
      <p:sp>
        <p:nvSpPr>
          <p:cNvPr id="4" name="Slide Number Placeholder 3"/>
          <p:cNvSpPr>
            <a:spLocks noGrp="1"/>
          </p:cNvSpPr>
          <p:nvPr>
            <p:ph type="sldNum" sz="quarter" idx="5"/>
          </p:nvPr>
        </p:nvSpPr>
        <p:spPr/>
        <p:txBody>
          <a:bodyPr/>
          <a:lstStyle/>
          <a:p>
            <a:fld id="{9282F03D-B563-41B5-B775-004D057C16C6}" type="slidenum">
              <a:rPr lang="en-US" smtClean="0"/>
              <a:t>3</a:t>
            </a:fld>
            <a:endParaRPr lang="en-US"/>
          </a:p>
        </p:txBody>
      </p:sp>
      <p:sp>
        <p:nvSpPr>
          <p:cNvPr id="5" name="Date Placeholder 4">
            <a:extLst>
              <a:ext uri="{FF2B5EF4-FFF2-40B4-BE49-F238E27FC236}">
                <a16:creationId xmlns:a16="http://schemas.microsoft.com/office/drawing/2014/main" id="{DE0E6F97-8A65-A948-EB9A-C23E8FBB26FB}"/>
              </a:ext>
            </a:extLst>
          </p:cNvPr>
          <p:cNvSpPr>
            <a:spLocks noGrp="1"/>
          </p:cNvSpPr>
          <p:nvPr>
            <p:ph type="dt" idx="1"/>
          </p:nvPr>
        </p:nvSpPr>
        <p:spPr/>
        <p:txBody>
          <a:bodyPr/>
          <a:lstStyle/>
          <a:p>
            <a:r>
              <a:rPr lang="en-US"/>
              <a:t>2/8/2026 am</a:t>
            </a:r>
          </a:p>
        </p:txBody>
      </p:sp>
      <p:sp>
        <p:nvSpPr>
          <p:cNvPr id="6" name="Footer Placeholder 5">
            <a:extLst>
              <a:ext uri="{FF2B5EF4-FFF2-40B4-BE49-F238E27FC236}">
                <a16:creationId xmlns:a16="http://schemas.microsoft.com/office/drawing/2014/main" id="{7C41183F-813F-F90C-3D13-A3DDEFAC43F0}"/>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6265466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Malachi 1:2-5</a:t>
            </a:r>
            <a:r>
              <a:rPr lang="en-US" dirty="0"/>
              <a:t> – “2 ‘</a:t>
            </a:r>
            <a:r>
              <a:rPr lang="en-US" b="0" dirty="0"/>
              <a:t>I have loved you</a:t>
            </a:r>
            <a:r>
              <a:rPr lang="en-US" dirty="0"/>
              <a:t>,’ says the Lord. But you say, ‘</a:t>
            </a:r>
            <a:r>
              <a:rPr lang="en-US" b="1" dirty="0"/>
              <a:t>How have you loved us?</a:t>
            </a:r>
            <a:r>
              <a:rPr lang="en-US" dirty="0"/>
              <a:t>’ ‘Is not Esau Jacob's brother?’ declares the Lord. ‘Yet I have loved Jacob 3 but Esau I have hated. I have laid waste his hill country and left his heritage to jackals of the desert.’ 4 If Edom says, ‘We are shattered but we will rebuild the ruins,’ the Lord of hosts says, ‘They may build, but I will tear down, and they will be called “the wicked country,” and “the people with whom the Lord is angry forever.“ 5  Your own eyes shall see this, and you shall say, ‘Great is the Lord beyond the border of Israel!’“ ESV</a:t>
            </a:r>
          </a:p>
          <a:p>
            <a:endParaRPr lang="en-US" dirty="0"/>
          </a:p>
          <a:p>
            <a:r>
              <a:rPr lang="en-US" b="1" dirty="0"/>
              <a:t>John 3:14-17</a:t>
            </a:r>
            <a:r>
              <a:rPr lang="en-US" dirty="0"/>
              <a:t> – “14 And as Moses lifted up the serpent in the wilderness, so must the Son of Man be lifted up,  15 that whoever believes in him may have eternal life. 16 For God so loved the world, that he gave his only Son, that whoever believes in him should not perish but have eternal life.  17 For God did not send his Son into the world to condemn the world, but in order </a:t>
            </a:r>
            <a:r>
              <a:rPr lang="en-US" b="1" dirty="0"/>
              <a:t>that the world might be saved through him</a:t>
            </a:r>
            <a:r>
              <a:rPr lang="en-US" dirty="0"/>
              <a:t>.” ESV</a:t>
            </a:r>
          </a:p>
          <a:p>
            <a:endParaRPr lang="en-US" dirty="0"/>
          </a:p>
          <a:p>
            <a:r>
              <a:rPr lang="en-US" b="1" dirty="0"/>
              <a:t>Romans 5:6-8</a:t>
            </a:r>
            <a:r>
              <a:rPr lang="en-US" dirty="0"/>
              <a:t> – “6 For while we were still weak, at the right time Christ died for the ungodly. 7 For one will scarcely die for a righteous person – though perhaps for a good person one would dare even to die – 8 but </a:t>
            </a:r>
            <a:r>
              <a:rPr lang="en-US" b="1" dirty="0"/>
              <a:t>God shows his love for us</a:t>
            </a:r>
            <a:r>
              <a:rPr lang="en-US" dirty="0"/>
              <a:t> in that while we were still sinners, Christ died for us.” ESV</a:t>
            </a:r>
          </a:p>
          <a:p>
            <a:endParaRPr lang="en-US" dirty="0"/>
          </a:p>
          <a:p>
            <a:r>
              <a:rPr lang="en-US" b="1" dirty="0"/>
              <a:t>Zephaniah 1:12</a:t>
            </a:r>
            <a:r>
              <a:rPr lang="en-US" dirty="0"/>
              <a:t> – “12 At that time I will search Jerusalem with lamps, and </a:t>
            </a:r>
            <a:r>
              <a:rPr lang="en-US" b="1" dirty="0"/>
              <a:t>I will punish the men who are complacent</a:t>
            </a:r>
            <a:r>
              <a:rPr lang="en-US" dirty="0"/>
              <a:t>, those who say in their hearts, 'The Lord will not do good, nor will he do ill.’” ESV</a:t>
            </a:r>
          </a:p>
          <a:p>
            <a:endParaRPr lang="en-US" dirty="0"/>
          </a:p>
          <a:p>
            <a:r>
              <a:rPr lang="en-US" b="1" dirty="0"/>
              <a:t>Romans 6:23</a:t>
            </a:r>
            <a:r>
              <a:rPr lang="en-US" dirty="0"/>
              <a:t> – “For the wages of sin is death, but </a:t>
            </a:r>
            <a:r>
              <a:rPr lang="en-US" b="1" dirty="0"/>
              <a:t>the free gift of God is eternal life</a:t>
            </a:r>
            <a:r>
              <a:rPr lang="en-US" dirty="0"/>
              <a:t> in Christ Jesus our Lord.” ESV</a:t>
            </a:r>
          </a:p>
          <a:p>
            <a:endParaRPr lang="en-US" dirty="0"/>
          </a:p>
          <a:p>
            <a:r>
              <a:rPr lang="en-US" b="1" dirty="0"/>
              <a:t>II Timothy 1:8-10</a:t>
            </a:r>
            <a:r>
              <a:rPr lang="en-US" dirty="0"/>
              <a:t> – “8 Therefore do not be ashamed of the testimony about our Lord, nor of me his prisoner, but share in suffering for the gospel by the power of God, 9  </a:t>
            </a:r>
            <a:r>
              <a:rPr lang="en-US" b="1" dirty="0"/>
              <a:t>who saved us and called us to a holy calling</a:t>
            </a:r>
            <a:r>
              <a:rPr lang="en-US" dirty="0"/>
              <a:t>, not because of our works but because of his own purpose and grace, which he gave us in Christ Jesus before the ages began,  10 and which now has been manifested through the appearing of our Savior Christ Jesus, who abolished death and brought life and immortality to light through the gospel” ESV</a:t>
            </a:r>
          </a:p>
          <a:p>
            <a:endParaRPr lang="en-US" dirty="0"/>
          </a:p>
        </p:txBody>
      </p:sp>
      <p:sp>
        <p:nvSpPr>
          <p:cNvPr id="4" name="Slide Number Placeholder 3"/>
          <p:cNvSpPr>
            <a:spLocks noGrp="1"/>
          </p:cNvSpPr>
          <p:nvPr>
            <p:ph type="sldNum" sz="quarter" idx="5"/>
          </p:nvPr>
        </p:nvSpPr>
        <p:spPr/>
        <p:txBody>
          <a:bodyPr/>
          <a:lstStyle/>
          <a:p>
            <a:fld id="{9282F03D-B563-41B5-B775-004D057C16C6}" type="slidenum">
              <a:rPr lang="en-US" smtClean="0"/>
              <a:t>4</a:t>
            </a:fld>
            <a:endParaRPr lang="en-US"/>
          </a:p>
        </p:txBody>
      </p:sp>
      <p:sp>
        <p:nvSpPr>
          <p:cNvPr id="5" name="Date Placeholder 4">
            <a:extLst>
              <a:ext uri="{FF2B5EF4-FFF2-40B4-BE49-F238E27FC236}">
                <a16:creationId xmlns:a16="http://schemas.microsoft.com/office/drawing/2014/main" id="{D6D52D35-429C-FBC5-76EB-FA178D5B6FFC}"/>
              </a:ext>
            </a:extLst>
          </p:cNvPr>
          <p:cNvSpPr>
            <a:spLocks noGrp="1"/>
          </p:cNvSpPr>
          <p:nvPr>
            <p:ph type="dt" idx="1"/>
          </p:nvPr>
        </p:nvSpPr>
        <p:spPr/>
        <p:txBody>
          <a:bodyPr/>
          <a:lstStyle/>
          <a:p>
            <a:r>
              <a:rPr lang="en-US"/>
              <a:t>2/8/2026 am</a:t>
            </a:r>
          </a:p>
        </p:txBody>
      </p:sp>
      <p:sp>
        <p:nvSpPr>
          <p:cNvPr id="6" name="Footer Placeholder 5">
            <a:extLst>
              <a:ext uri="{FF2B5EF4-FFF2-40B4-BE49-F238E27FC236}">
                <a16:creationId xmlns:a16="http://schemas.microsoft.com/office/drawing/2014/main" id="{20D90005-B346-A147-289E-5BA095E89D97}"/>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48069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Malachi 1:6-8</a:t>
            </a:r>
            <a:r>
              <a:rPr lang="en-US" dirty="0"/>
              <a:t> – “6 A son honors his father, and a servant his master. If then I am a father, where is my honor? And if I am a master, where is my fear? says the Lord of hosts to you, O priests, who despise my name. But you say, '</a:t>
            </a:r>
            <a:r>
              <a:rPr lang="en-US" b="1" dirty="0"/>
              <a:t>How have we despised your name?</a:t>
            </a:r>
            <a:r>
              <a:rPr lang="en-US" dirty="0"/>
              <a:t>’” ESV</a:t>
            </a:r>
          </a:p>
          <a:p>
            <a:endParaRPr lang="en-US" dirty="0"/>
          </a:p>
          <a:p>
            <a:r>
              <a:rPr lang="en-US" b="1" dirty="0"/>
              <a:t>Isaiah 58:13-14</a:t>
            </a:r>
            <a:r>
              <a:rPr lang="en-US" dirty="0"/>
              <a:t> – “13 If you turn back your foot from the Sabbath, from doing your pleasure on my holy day, and call the Sabbath a delight and the holy day of the Lord honorable; if you honor it, not going your own ways, or seeking your own pleasure, or talking idly; 14 then </a:t>
            </a:r>
            <a:r>
              <a:rPr lang="en-US" b="1" dirty="0"/>
              <a:t>you shall take delight in the Lord</a:t>
            </a:r>
            <a:r>
              <a:rPr lang="en-US" dirty="0"/>
              <a:t>,  and I will make you ride on the heights of the earth;  I will feed you with the heritage of Jacob your father,  for the mouth of the Lord has spoken.“ ESV</a:t>
            </a:r>
          </a:p>
          <a:p>
            <a:endParaRPr lang="en-US" dirty="0"/>
          </a:p>
          <a:p>
            <a:r>
              <a:rPr lang="en-US" b="1" dirty="0"/>
              <a:t>Proverbs 3:5-9</a:t>
            </a:r>
            <a:r>
              <a:rPr lang="en-US" dirty="0"/>
              <a:t> – “5 Trust in the Lord with all your heart, and do not lean on your own understanding. 6 In all your ways acknowledge him, and he will make straight your paths. 7  Be not wise in your own eyes;  fear the Lord, and turn away from evil. 8 It will be healing to your flesh and refreshment to your bones. 9 </a:t>
            </a:r>
            <a:r>
              <a:rPr lang="en-US" b="1" dirty="0"/>
              <a:t>Honor the Lord</a:t>
            </a:r>
            <a:r>
              <a:rPr lang="en-US" dirty="0"/>
              <a:t> with your wealth and with the firstfruits of all your produce” ESV</a:t>
            </a:r>
          </a:p>
          <a:p>
            <a:endParaRPr lang="en-US" dirty="0"/>
          </a:p>
          <a:p>
            <a:r>
              <a:rPr lang="en-US" b="1" dirty="0"/>
              <a:t>John 5:21-23</a:t>
            </a:r>
            <a:r>
              <a:rPr lang="en-US" dirty="0"/>
              <a:t> – “21 For as the Father raises the dead and gives them life, so also the Son gives life to whom he will.  22  The Father judges no one, but has given all judgment to the Son,  23 that all may </a:t>
            </a:r>
            <a:r>
              <a:rPr lang="en-US" b="1" dirty="0"/>
              <a:t>honor the Son, just as they honor the Father</a:t>
            </a:r>
            <a:r>
              <a:rPr lang="en-US" dirty="0"/>
              <a:t>. Whoever does not honor the Son does not honor the Father who sent him.” ESV</a:t>
            </a:r>
          </a:p>
          <a:p>
            <a:endParaRPr lang="en-US" dirty="0"/>
          </a:p>
        </p:txBody>
      </p:sp>
      <p:sp>
        <p:nvSpPr>
          <p:cNvPr id="4" name="Slide Number Placeholder 3"/>
          <p:cNvSpPr>
            <a:spLocks noGrp="1"/>
          </p:cNvSpPr>
          <p:nvPr>
            <p:ph type="sldNum" sz="quarter" idx="5"/>
          </p:nvPr>
        </p:nvSpPr>
        <p:spPr/>
        <p:txBody>
          <a:bodyPr/>
          <a:lstStyle/>
          <a:p>
            <a:fld id="{9282F03D-B563-41B5-B775-004D057C16C6}" type="slidenum">
              <a:rPr lang="en-US" smtClean="0"/>
              <a:t>5</a:t>
            </a:fld>
            <a:endParaRPr lang="en-US"/>
          </a:p>
        </p:txBody>
      </p:sp>
      <p:sp>
        <p:nvSpPr>
          <p:cNvPr id="5" name="Date Placeholder 4">
            <a:extLst>
              <a:ext uri="{FF2B5EF4-FFF2-40B4-BE49-F238E27FC236}">
                <a16:creationId xmlns:a16="http://schemas.microsoft.com/office/drawing/2014/main" id="{9EA9C64E-57C8-9BF6-66C3-D6221B1F9E5A}"/>
              </a:ext>
            </a:extLst>
          </p:cNvPr>
          <p:cNvSpPr>
            <a:spLocks noGrp="1"/>
          </p:cNvSpPr>
          <p:nvPr>
            <p:ph type="dt" idx="1"/>
          </p:nvPr>
        </p:nvSpPr>
        <p:spPr/>
        <p:txBody>
          <a:bodyPr/>
          <a:lstStyle/>
          <a:p>
            <a:r>
              <a:rPr lang="en-US"/>
              <a:t>2/8/2026 am</a:t>
            </a:r>
          </a:p>
        </p:txBody>
      </p:sp>
      <p:sp>
        <p:nvSpPr>
          <p:cNvPr id="6" name="Footer Placeholder 5">
            <a:extLst>
              <a:ext uri="{FF2B5EF4-FFF2-40B4-BE49-F238E27FC236}">
                <a16:creationId xmlns:a16="http://schemas.microsoft.com/office/drawing/2014/main" id="{56E07B1E-B70C-AEF5-180B-9C4CCD4A7F2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123684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Malachi 1:6</a:t>
            </a:r>
            <a:r>
              <a:rPr lang="en-US" dirty="0"/>
              <a:t> – “6 A son honors his father, and a servant his master. </a:t>
            </a:r>
            <a:r>
              <a:rPr lang="en-US" b="1" dirty="0"/>
              <a:t>If then I am a father, where is my honor?</a:t>
            </a:r>
            <a:r>
              <a:rPr lang="en-US" dirty="0"/>
              <a:t> And if I am a master, where is my fear? says the Lord of hosts to you, O priests, who despise my name. But you say, 'How have we despised your name?’” ESV</a:t>
            </a:r>
          </a:p>
          <a:p>
            <a:endParaRPr lang="en-US" dirty="0"/>
          </a:p>
          <a:p>
            <a:r>
              <a:rPr lang="en-US" b="1" dirty="0"/>
              <a:t>Hebrews 12:28-29</a:t>
            </a:r>
            <a:r>
              <a:rPr lang="en-US" dirty="0"/>
              <a:t> – “28 Therefore let us be grateful for receiving a kingdom that cannot be shaken, and thus let us offer to God </a:t>
            </a:r>
            <a:r>
              <a:rPr lang="en-US" b="1" dirty="0"/>
              <a:t>acceptable worship, with reverence and awe</a:t>
            </a:r>
            <a:r>
              <a:rPr lang="en-US" dirty="0"/>
              <a:t>, 29 for our God is a consuming fire.” ESV</a:t>
            </a:r>
          </a:p>
          <a:p>
            <a:endParaRPr lang="en-US" dirty="0"/>
          </a:p>
          <a:p>
            <a:r>
              <a:rPr lang="en-US" b="1" dirty="0"/>
              <a:t>Colossians 3:16</a:t>
            </a:r>
            <a:r>
              <a:rPr lang="en-US" dirty="0"/>
              <a:t> – “Let the word of Christ dwell in you richly, teaching and admonishing one another in all wisdom, singing psalms and hymns and spiritual songs, </a:t>
            </a:r>
            <a:r>
              <a:rPr lang="en-US" b="1" dirty="0"/>
              <a:t>with thankfulness in your hearts to God</a:t>
            </a:r>
            <a:r>
              <a:rPr lang="en-US" dirty="0"/>
              <a:t>.” ESV</a:t>
            </a:r>
          </a:p>
          <a:p>
            <a:endParaRPr lang="en-US" dirty="0"/>
          </a:p>
          <a:p>
            <a:r>
              <a:rPr lang="en-US" b="1" dirty="0"/>
              <a:t>Ephesians 6:6</a:t>
            </a:r>
            <a:r>
              <a:rPr lang="en-US" dirty="0"/>
              <a:t> – “not by the way of eye-service, as people-pleasers, but as servants of Christ, </a:t>
            </a:r>
            <a:r>
              <a:rPr lang="en-US" b="1" dirty="0"/>
              <a:t>doing the will of God from the heart</a:t>
            </a:r>
            <a:r>
              <a:rPr lang="en-US" dirty="0"/>
              <a:t>” ESV</a:t>
            </a:r>
          </a:p>
          <a:p>
            <a:endParaRPr lang="en-US" dirty="0"/>
          </a:p>
        </p:txBody>
      </p:sp>
      <p:sp>
        <p:nvSpPr>
          <p:cNvPr id="4" name="Slide Number Placeholder 3"/>
          <p:cNvSpPr>
            <a:spLocks noGrp="1"/>
          </p:cNvSpPr>
          <p:nvPr>
            <p:ph type="sldNum" sz="quarter" idx="5"/>
          </p:nvPr>
        </p:nvSpPr>
        <p:spPr/>
        <p:txBody>
          <a:bodyPr/>
          <a:lstStyle/>
          <a:p>
            <a:fld id="{9282F03D-B563-41B5-B775-004D057C16C6}" type="slidenum">
              <a:rPr lang="en-US" smtClean="0"/>
              <a:t>6</a:t>
            </a:fld>
            <a:endParaRPr lang="en-US"/>
          </a:p>
        </p:txBody>
      </p:sp>
      <p:sp>
        <p:nvSpPr>
          <p:cNvPr id="5" name="Date Placeholder 4">
            <a:extLst>
              <a:ext uri="{FF2B5EF4-FFF2-40B4-BE49-F238E27FC236}">
                <a16:creationId xmlns:a16="http://schemas.microsoft.com/office/drawing/2014/main" id="{036EA4A4-FB88-BA46-1493-26B0DC947066}"/>
              </a:ext>
            </a:extLst>
          </p:cNvPr>
          <p:cNvSpPr>
            <a:spLocks noGrp="1"/>
          </p:cNvSpPr>
          <p:nvPr>
            <p:ph type="dt" idx="1"/>
          </p:nvPr>
        </p:nvSpPr>
        <p:spPr/>
        <p:txBody>
          <a:bodyPr/>
          <a:lstStyle/>
          <a:p>
            <a:r>
              <a:rPr lang="en-US"/>
              <a:t>2/8/2026 am</a:t>
            </a:r>
          </a:p>
        </p:txBody>
      </p:sp>
      <p:sp>
        <p:nvSpPr>
          <p:cNvPr id="6" name="Footer Placeholder 5">
            <a:extLst>
              <a:ext uri="{FF2B5EF4-FFF2-40B4-BE49-F238E27FC236}">
                <a16:creationId xmlns:a16="http://schemas.microsoft.com/office/drawing/2014/main" id="{38D71F75-A494-9BA3-102A-D46D49EFBC9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640586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Malachi 1:8</a:t>
            </a:r>
            <a:r>
              <a:rPr lang="en-US" dirty="0"/>
              <a:t> – “8 When you offer blind animals in sacrifice, is that not evil? And when you offer those that are lame or sick, is that not evil? Present that to your governor; </a:t>
            </a:r>
            <a:r>
              <a:rPr lang="en-US" b="1" dirty="0"/>
              <a:t>will he accept you or show you favor?</a:t>
            </a:r>
            <a:r>
              <a:rPr lang="en-US" dirty="0"/>
              <a:t> says the Lord of hosts.” ESV</a:t>
            </a:r>
          </a:p>
          <a:p>
            <a:endParaRPr lang="en-US" dirty="0"/>
          </a:p>
          <a:p>
            <a:r>
              <a:rPr lang="en-US" b="1" dirty="0"/>
              <a:t>Exodus 23:16</a:t>
            </a:r>
            <a:r>
              <a:rPr lang="en-US" dirty="0"/>
              <a:t> – “You shall keep the Feast of Harvest, of </a:t>
            </a:r>
            <a:r>
              <a:rPr lang="en-US" b="1" dirty="0"/>
              <a:t>the firstfruits of your labor</a:t>
            </a:r>
            <a:r>
              <a:rPr lang="en-US" dirty="0"/>
              <a:t>, of what you sow in the field. You shall keep the Feast of Ingathering at the end of the year, when you gather in from the field the fruit of your labor … 19 The best of the firstfruits of your ground you shall bring into the house of the Lord your God …” ESV</a:t>
            </a:r>
          </a:p>
          <a:p>
            <a:endParaRPr lang="en-US" dirty="0"/>
          </a:p>
          <a:p>
            <a:r>
              <a:rPr lang="en-US" b="1" dirty="0"/>
              <a:t>Matthew 6:33</a:t>
            </a:r>
            <a:r>
              <a:rPr lang="en-US" dirty="0"/>
              <a:t> – “But </a:t>
            </a:r>
            <a:r>
              <a:rPr lang="en-US" b="1" dirty="0"/>
              <a:t>seek first the kingdom of God and his righteousness</a:t>
            </a:r>
            <a:r>
              <a:rPr lang="en-US" dirty="0"/>
              <a:t>, and all these things will be added to you.” ESV</a:t>
            </a:r>
          </a:p>
          <a:p>
            <a:endParaRPr lang="en-US" dirty="0"/>
          </a:p>
          <a:p>
            <a:r>
              <a:rPr lang="en-US" b="1" dirty="0"/>
              <a:t>Malachi 1:13</a:t>
            </a:r>
            <a:r>
              <a:rPr lang="en-US" dirty="0"/>
              <a:t> – “But you say, 'What a weariness this is,' and you snort at it, says the Lord of hosts. You bring what has been taken by violence or is lame or sick, and this you bring as your offering! </a:t>
            </a:r>
            <a:r>
              <a:rPr lang="en-US" b="1" dirty="0"/>
              <a:t>Shall I accept that from your hand?</a:t>
            </a:r>
            <a:r>
              <a:rPr lang="en-US" dirty="0"/>
              <a:t> says the Lord.” ESV</a:t>
            </a:r>
          </a:p>
          <a:p>
            <a:endParaRPr lang="en-US" dirty="0"/>
          </a:p>
          <a:p>
            <a:r>
              <a:rPr lang="en-US" b="1" dirty="0"/>
              <a:t>Leviticus 22:20</a:t>
            </a:r>
            <a:r>
              <a:rPr lang="en-US" dirty="0"/>
              <a:t> – “You shall not offer anything that has a blemish, for </a:t>
            </a:r>
            <a:r>
              <a:rPr lang="en-US" b="1" dirty="0"/>
              <a:t>it will not be acceptable</a:t>
            </a:r>
            <a:r>
              <a:rPr lang="en-US" dirty="0"/>
              <a:t> for you.” ESV</a:t>
            </a:r>
          </a:p>
          <a:p>
            <a:endParaRPr lang="en-US" dirty="0"/>
          </a:p>
          <a:p>
            <a:r>
              <a:rPr lang="en-US" b="1" dirty="0"/>
              <a:t>Matthew 22:37</a:t>
            </a:r>
            <a:r>
              <a:rPr lang="en-US" dirty="0"/>
              <a:t> – “And he said to him, ‘You shall love the Lord your God </a:t>
            </a:r>
            <a:r>
              <a:rPr lang="en-US" b="1" dirty="0"/>
              <a:t>with all your heart and with all your soul and with all your mind</a:t>
            </a:r>
            <a:r>
              <a:rPr lang="en-US" dirty="0"/>
              <a:t>.’” ESV</a:t>
            </a:r>
          </a:p>
          <a:p>
            <a:endParaRPr lang="en-US" dirty="0"/>
          </a:p>
        </p:txBody>
      </p:sp>
      <p:sp>
        <p:nvSpPr>
          <p:cNvPr id="4" name="Slide Number Placeholder 3"/>
          <p:cNvSpPr>
            <a:spLocks noGrp="1"/>
          </p:cNvSpPr>
          <p:nvPr>
            <p:ph type="sldNum" sz="quarter" idx="5"/>
          </p:nvPr>
        </p:nvSpPr>
        <p:spPr/>
        <p:txBody>
          <a:bodyPr/>
          <a:lstStyle/>
          <a:p>
            <a:fld id="{9282F03D-B563-41B5-B775-004D057C16C6}" type="slidenum">
              <a:rPr lang="en-US" smtClean="0"/>
              <a:t>7</a:t>
            </a:fld>
            <a:endParaRPr lang="en-US"/>
          </a:p>
        </p:txBody>
      </p:sp>
      <p:sp>
        <p:nvSpPr>
          <p:cNvPr id="5" name="Date Placeholder 4">
            <a:extLst>
              <a:ext uri="{FF2B5EF4-FFF2-40B4-BE49-F238E27FC236}">
                <a16:creationId xmlns:a16="http://schemas.microsoft.com/office/drawing/2014/main" id="{3871F222-D585-5931-353C-1194A53727ED}"/>
              </a:ext>
            </a:extLst>
          </p:cNvPr>
          <p:cNvSpPr>
            <a:spLocks noGrp="1"/>
          </p:cNvSpPr>
          <p:nvPr>
            <p:ph type="dt" idx="1"/>
          </p:nvPr>
        </p:nvSpPr>
        <p:spPr/>
        <p:txBody>
          <a:bodyPr/>
          <a:lstStyle/>
          <a:p>
            <a:r>
              <a:rPr lang="en-US"/>
              <a:t>2/8/2026 am</a:t>
            </a:r>
          </a:p>
        </p:txBody>
      </p:sp>
      <p:sp>
        <p:nvSpPr>
          <p:cNvPr id="6" name="Footer Placeholder 5">
            <a:extLst>
              <a:ext uri="{FF2B5EF4-FFF2-40B4-BE49-F238E27FC236}">
                <a16:creationId xmlns:a16="http://schemas.microsoft.com/office/drawing/2014/main" id="{34B41B87-CDCA-147F-9500-A5A959522C9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2998675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Malachi 2:7-8</a:t>
            </a:r>
            <a:r>
              <a:rPr lang="en-US" dirty="0"/>
              <a:t> – “7 For the lips of a priest should guard knowledge, and people should seek instruction from his mouth, for he is the messenger of the Lord of hosts. 8 But </a:t>
            </a:r>
            <a:r>
              <a:rPr lang="en-US" b="1" dirty="0"/>
              <a:t>you have turned aside from the way</a:t>
            </a:r>
            <a:r>
              <a:rPr lang="en-US" dirty="0"/>
              <a:t>. You have caused many to stumble by your instruction. You have corrupted the covenant of Levi, says the Lord of hosts” ESV</a:t>
            </a:r>
          </a:p>
          <a:p>
            <a:endParaRPr lang="en-US" dirty="0"/>
          </a:p>
          <a:p>
            <a:r>
              <a:rPr lang="en-US" b="1" dirty="0"/>
              <a:t>Galatians 1:6-9</a:t>
            </a:r>
            <a:r>
              <a:rPr lang="en-US" dirty="0"/>
              <a:t> – “6 I am astonished that you are so quickly deserting him who called you in the grace of Christ and are turning to a different gospel – 7  not that there is another one, but there are some who trouble you and want to </a:t>
            </a:r>
            <a:r>
              <a:rPr lang="en-US" b="1" dirty="0"/>
              <a:t>distort the gospel of Christ</a:t>
            </a:r>
            <a:r>
              <a:rPr lang="en-US" dirty="0"/>
              <a:t>. 8 But even if we or an angel from heaven should preach to you a gospel contrary to the one we preached to you, let him be accursed. 9 As we have said before, so now I say again: If anyone is preaching to you a gospel contrary to the one you received, let him be accursed.” ESV</a:t>
            </a:r>
          </a:p>
          <a:p>
            <a:endParaRPr lang="en-US" dirty="0"/>
          </a:p>
          <a:p>
            <a:r>
              <a:rPr lang="en-US" b="1" dirty="0"/>
              <a:t>II Timothy 4:2-4</a:t>
            </a:r>
            <a:r>
              <a:rPr lang="en-US" dirty="0"/>
              <a:t> – “2 preach the word; </a:t>
            </a:r>
            <a:r>
              <a:rPr lang="en-US" b="1" dirty="0"/>
              <a:t>be ready in season and out of season</a:t>
            </a:r>
            <a:r>
              <a:rPr lang="en-US" dirty="0"/>
              <a:t>; reprove, rebuke, and exhort, with complete patience and teaching. 3  For the time is coming when people will not endure sound teaching, but having itching ears they will accumulate for themselves teachers to suit their own passions, 4 and will turn away from listening to the truth and wander off into myths.” ESV</a:t>
            </a:r>
          </a:p>
          <a:p>
            <a:endParaRPr lang="en-US" dirty="0"/>
          </a:p>
          <a:p>
            <a:r>
              <a:rPr lang="en-US" b="1" dirty="0"/>
              <a:t>Malachi 2:9</a:t>
            </a:r>
            <a:r>
              <a:rPr lang="en-US" dirty="0"/>
              <a:t> – “and so I make you despised and abased before all the people, inasmuch as you do not keep my ways but </a:t>
            </a:r>
            <a:r>
              <a:rPr lang="en-US" b="1" dirty="0"/>
              <a:t>show partiality in your instruction</a:t>
            </a:r>
            <a:r>
              <a:rPr lang="en-US" dirty="0"/>
              <a:t>." ESV</a:t>
            </a:r>
          </a:p>
          <a:p>
            <a:endParaRPr lang="en-US" dirty="0"/>
          </a:p>
          <a:p>
            <a:r>
              <a:rPr lang="en-US" b="1" dirty="0"/>
              <a:t>James 2:1-4</a:t>
            </a:r>
            <a:r>
              <a:rPr lang="en-US" dirty="0"/>
              <a:t> – “1 My brothers, </a:t>
            </a:r>
            <a:r>
              <a:rPr lang="en-US" b="1" dirty="0"/>
              <a:t>show no partiality as you hold the faith</a:t>
            </a:r>
            <a:r>
              <a:rPr lang="en-US" dirty="0"/>
              <a:t> in our Lord Jesus Christ, the Lord of glory. 2 For if a man wearing a gold ring and fine clothing comes into your assembly, and a poor man in shabby clothing also comes in, 3 and if you pay attention to the one who wears the fine clothing and say, ‘You sit here in a good place,’ while you say to the poor man, ‘You stand over there,’ or, ‘Sit down at my feet,’ 4 have you not then made distinctions among yourselves and become judges with evil thoughts?” ESV</a:t>
            </a:r>
          </a:p>
          <a:p>
            <a:endParaRPr lang="en-US" dirty="0"/>
          </a:p>
          <a:p>
            <a:r>
              <a:rPr lang="en-US" b="1" dirty="0"/>
              <a:t>Acts 10:34-35</a:t>
            </a:r>
            <a:r>
              <a:rPr lang="en-US" dirty="0"/>
              <a:t> – “34 So Peter opened his mouth and said: ‘</a:t>
            </a:r>
            <a:r>
              <a:rPr lang="en-US" b="1" dirty="0"/>
              <a:t>Truly I understand that God shows no partiality</a:t>
            </a:r>
            <a:r>
              <a:rPr lang="en-US" dirty="0"/>
              <a:t>, 35 but in every nation anyone who fears him and does what is right is acceptable to him.’” ESV</a:t>
            </a:r>
          </a:p>
          <a:p>
            <a:endParaRPr lang="en-US" dirty="0"/>
          </a:p>
        </p:txBody>
      </p:sp>
      <p:sp>
        <p:nvSpPr>
          <p:cNvPr id="4" name="Slide Number Placeholder 3"/>
          <p:cNvSpPr>
            <a:spLocks noGrp="1"/>
          </p:cNvSpPr>
          <p:nvPr>
            <p:ph type="sldNum" sz="quarter" idx="5"/>
          </p:nvPr>
        </p:nvSpPr>
        <p:spPr/>
        <p:txBody>
          <a:bodyPr/>
          <a:lstStyle/>
          <a:p>
            <a:fld id="{9282F03D-B563-41B5-B775-004D057C16C6}" type="slidenum">
              <a:rPr lang="en-US" smtClean="0"/>
              <a:t>8</a:t>
            </a:fld>
            <a:endParaRPr lang="en-US"/>
          </a:p>
        </p:txBody>
      </p:sp>
      <p:sp>
        <p:nvSpPr>
          <p:cNvPr id="5" name="Date Placeholder 4">
            <a:extLst>
              <a:ext uri="{FF2B5EF4-FFF2-40B4-BE49-F238E27FC236}">
                <a16:creationId xmlns:a16="http://schemas.microsoft.com/office/drawing/2014/main" id="{FC5D708E-DC83-98C0-A475-E81A56FA2BC2}"/>
              </a:ext>
            </a:extLst>
          </p:cNvPr>
          <p:cNvSpPr>
            <a:spLocks noGrp="1"/>
          </p:cNvSpPr>
          <p:nvPr>
            <p:ph type="dt" idx="1"/>
          </p:nvPr>
        </p:nvSpPr>
        <p:spPr/>
        <p:txBody>
          <a:bodyPr/>
          <a:lstStyle/>
          <a:p>
            <a:r>
              <a:rPr lang="en-US"/>
              <a:t>2/8/2026 am</a:t>
            </a:r>
          </a:p>
        </p:txBody>
      </p:sp>
      <p:sp>
        <p:nvSpPr>
          <p:cNvPr id="6" name="Footer Placeholder 5">
            <a:extLst>
              <a:ext uri="{FF2B5EF4-FFF2-40B4-BE49-F238E27FC236}">
                <a16:creationId xmlns:a16="http://schemas.microsoft.com/office/drawing/2014/main" id="{737EA7E7-1851-1670-75FB-89873206413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109180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Malachi 3:8-10</a:t>
            </a:r>
            <a:r>
              <a:rPr lang="en-US" dirty="0"/>
              <a:t> – “8 </a:t>
            </a:r>
            <a:r>
              <a:rPr lang="en-US" b="1" dirty="0"/>
              <a:t>Will man rob God? Yet you are robbing me</a:t>
            </a:r>
            <a:r>
              <a:rPr lang="en-US" dirty="0"/>
              <a:t>. But you say, 'How have we robbed you?' In your tithes and contributions. 9  You are cursed with a curse, for you are robbing me, the whole nation of you. 10  Bring the full tithes into the storehouse, that there may be food in my house. And thereby put me to the test, says the Lord of hosts, if I will not open the windows of heaven for you and pour down for you a blessing until there is no more need.” ESV</a:t>
            </a:r>
          </a:p>
          <a:p>
            <a:endParaRPr lang="en-US" dirty="0"/>
          </a:p>
          <a:p>
            <a:r>
              <a:rPr lang="en-US" b="1" dirty="0"/>
              <a:t>Deuteronomy 14:22</a:t>
            </a:r>
            <a:r>
              <a:rPr lang="en-US" dirty="0"/>
              <a:t> – “</a:t>
            </a:r>
            <a:r>
              <a:rPr lang="en-US" b="1" dirty="0"/>
              <a:t>You shall tithe all the yield of your seed</a:t>
            </a:r>
            <a:r>
              <a:rPr lang="en-US" dirty="0"/>
              <a:t> that comes from the field year by year.” ESV</a:t>
            </a:r>
          </a:p>
          <a:p>
            <a:endParaRPr lang="en-US" dirty="0"/>
          </a:p>
          <a:p>
            <a:r>
              <a:rPr lang="en-US" b="1" dirty="0"/>
              <a:t>II Corinthians 9:6-8</a:t>
            </a:r>
            <a:r>
              <a:rPr lang="en-US" dirty="0"/>
              <a:t> – “6 The point is this: whoever sows sparingly will also reap sparingly, and whoever sows bountifully will also reap bountifully. 7 Each one must give as he has made up his mind, not reluctantly or under compulsion, for </a:t>
            </a:r>
            <a:r>
              <a:rPr lang="en-US" b="1" dirty="0"/>
              <a:t>God loves a cheerful giver</a:t>
            </a:r>
            <a:r>
              <a:rPr lang="en-US" dirty="0"/>
              <a:t>. 8 And God is able to make all grace abound to you, so that having all sufficiency in all things at all times, you may abound in every good work.” ESV</a:t>
            </a:r>
          </a:p>
          <a:p>
            <a:endParaRPr lang="en-US" dirty="0"/>
          </a:p>
          <a:p>
            <a:r>
              <a:rPr lang="en-US" b="1" dirty="0"/>
              <a:t>II Corinthians 8:1-5</a:t>
            </a:r>
            <a:r>
              <a:rPr lang="en-US" dirty="0"/>
              <a:t> – “1 We want you to know, brothers, about the grace of God that has been given among the churches of Macedonia, 2 for in a severe test of affliction, their abundance of joy and their extreme poverty have overflowed in a wealth of generosity on their part. 3 For they gave according to their means, as I can testify, and beyond their means, of their own free will, 4 begging us earnestly for the favor of taking part in the relief of the saints – 5 and this, not as we expected, but </a:t>
            </a:r>
            <a:r>
              <a:rPr lang="en-US" b="1" dirty="0"/>
              <a:t>they gave themselves first to the Lord</a:t>
            </a:r>
            <a:r>
              <a:rPr lang="en-US" dirty="0"/>
              <a:t> and then by the will of God to us.” ESV</a:t>
            </a:r>
          </a:p>
          <a:p>
            <a:endParaRPr lang="en-US" dirty="0"/>
          </a:p>
          <a:p>
            <a:r>
              <a:rPr lang="en-US" b="1" dirty="0"/>
              <a:t>I Chronicles 29:13-17</a:t>
            </a:r>
            <a:r>
              <a:rPr lang="en-US" dirty="0"/>
              <a:t> – “13 And now we thank you, our God, and praise your glorious name. 14 But who am I, and what is my people, that we should be able thus to offer willingly? For </a:t>
            </a:r>
            <a:r>
              <a:rPr lang="en-US" b="1" dirty="0"/>
              <a:t>all things come from you</a:t>
            </a:r>
            <a:r>
              <a:rPr lang="en-US" dirty="0"/>
              <a:t>, and of your own have we given you. 15  For we are strangers before you and sojourners, as all our fathers were. Our days on the earth are like a shadow, and there is no abiding.  16 O Lord our God, all this abundance that we have provided for building you a house for your holy name comes from your hand and is all your own. 17 I know, my God, that you test the heart and have pleasure in uprightness. In the uprightness of my heart I have freely offered all these things, and now I have seen your people, who are present here, offering freely and joyously to you.” ESV</a:t>
            </a:r>
          </a:p>
          <a:p>
            <a:endParaRPr lang="en-US" dirty="0"/>
          </a:p>
        </p:txBody>
      </p:sp>
      <p:sp>
        <p:nvSpPr>
          <p:cNvPr id="4" name="Slide Number Placeholder 3"/>
          <p:cNvSpPr>
            <a:spLocks noGrp="1"/>
          </p:cNvSpPr>
          <p:nvPr>
            <p:ph type="sldNum" sz="quarter" idx="5"/>
          </p:nvPr>
        </p:nvSpPr>
        <p:spPr/>
        <p:txBody>
          <a:bodyPr/>
          <a:lstStyle/>
          <a:p>
            <a:fld id="{9282F03D-B563-41B5-B775-004D057C16C6}" type="slidenum">
              <a:rPr lang="en-US" smtClean="0"/>
              <a:t>9</a:t>
            </a:fld>
            <a:endParaRPr lang="en-US"/>
          </a:p>
        </p:txBody>
      </p:sp>
      <p:sp>
        <p:nvSpPr>
          <p:cNvPr id="5" name="Date Placeholder 4">
            <a:extLst>
              <a:ext uri="{FF2B5EF4-FFF2-40B4-BE49-F238E27FC236}">
                <a16:creationId xmlns:a16="http://schemas.microsoft.com/office/drawing/2014/main" id="{4A4D966E-18C6-0765-C866-35EFBF2D980B}"/>
              </a:ext>
            </a:extLst>
          </p:cNvPr>
          <p:cNvSpPr>
            <a:spLocks noGrp="1"/>
          </p:cNvSpPr>
          <p:nvPr>
            <p:ph type="dt" idx="1"/>
          </p:nvPr>
        </p:nvSpPr>
        <p:spPr/>
        <p:txBody>
          <a:bodyPr/>
          <a:lstStyle/>
          <a:p>
            <a:r>
              <a:rPr lang="en-US"/>
              <a:t>2/8/2026 am</a:t>
            </a:r>
          </a:p>
        </p:txBody>
      </p:sp>
      <p:sp>
        <p:nvSpPr>
          <p:cNvPr id="6" name="Footer Placeholder 5">
            <a:extLst>
              <a:ext uri="{FF2B5EF4-FFF2-40B4-BE49-F238E27FC236}">
                <a16:creationId xmlns:a16="http://schemas.microsoft.com/office/drawing/2014/main" id="{BD99FFE8-9B20-CBA7-72D9-2997A0F75F6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331455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smtClean="0"/>
              <a:t>4/10/2026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94855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smtClean="0"/>
              <a:t>4/10/2026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9664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smtClean="0"/>
              <a:t>4/10/2026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575026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smtClean="0"/>
              <a:t>4/10/2026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584918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smtClean="0"/>
              <a:t>4/10/2026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521882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smtClean="0"/>
              <a:t>4/10/2026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7822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smtClean="0"/>
              <a:t>4/10/2026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24023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759399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96649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40578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smtClean="0"/>
              <a:t>4/10/2026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5341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4/10/2026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22814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4/10/2026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53654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4/10/2026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99950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4/10/2026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35308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4/10/2026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72653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4/10/2026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79239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smtClean="0"/>
              <a:t>4/10/2026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07782129"/>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1BFB1-D566-B599-1E38-E1CAAA9A0BB9}"/>
              </a:ext>
            </a:extLst>
          </p:cNvPr>
          <p:cNvSpPr>
            <a:spLocks noGrp="1"/>
          </p:cNvSpPr>
          <p:nvPr>
            <p:ph type="ctrTitle"/>
          </p:nvPr>
        </p:nvSpPr>
        <p:spPr>
          <a:xfrm>
            <a:off x="762000" y="4464028"/>
            <a:ext cx="7753350" cy="2086725"/>
          </a:xfrm>
        </p:spPr>
        <p:txBody>
          <a:bodyPr wrap="square">
            <a:spAutoFit/>
          </a:bodyPr>
          <a:lstStyle/>
          <a:p>
            <a:r>
              <a:rPr lang="en-US" dirty="0">
                <a:solidFill>
                  <a:schemeClr val="tx1"/>
                </a:solidFill>
              </a:rPr>
              <a:t>What God Deserves From Us</a:t>
            </a:r>
          </a:p>
        </p:txBody>
      </p:sp>
      <p:sp>
        <p:nvSpPr>
          <p:cNvPr id="3" name="Subtitle 2">
            <a:extLst>
              <a:ext uri="{FF2B5EF4-FFF2-40B4-BE49-F238E27FC236}">
                <a16:creationId xmlns:a16="http://schemas.microsoft.com/office/drawing/2014/main" id="{EDA0675C-FC67-4AAC-DC49-10580F0CDABE}"/>
              </a:ext>
            </a:extLst>
          </p:cNvPr>
          <p:cNvSpPr>
            <a:spLocks noGrp="1"/>
          </p:cNvSpPr>
          <p:nvPr>
            <p:ph type="subTitle" idx="1"/>
          </p:nvPr>
        </p:nvSpPr>
        <p:spPr>
          <a:xfrm>
            <a:off x="1657349" y="3802070"/>
            <a:ext cx="6858000" cy="646331"/>
          </a:xfrm>
        </p:spPr>
        <p:txBody>
          <a:bodyPr>
            <a:spAutoFit/>
          </a:bodyPr>
          <a:lstStyle/>
          <a:p>
            <a:r>
              <a:rPr lang="en-US" sz="4000" dirty="0">
                <a:solidFill>
                  <a:schemeClr val="tx1"/>
                </a:solidFill>
              </a:rPr>
              <a:t>Malachi 3:16-18</a:t>
            </a:r>
          </a:p>
        </p:txBody>
      </p:sp>
    </p:spTree>
    <p:extLst>
      <p:ext uri="{BB962C8B-B14F-4D97-AF65-F5344CB8AC3E}">
        <p14:creationId xmlns:p14="http://schemas.microsoft.com/office/powerpoint/2010/main" val="2774450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4031873"/>
          </a:xfrm>
        </p:spPr>
        <p:txBody>
          <a:bodyPr wrap="square" anchor="t" anchorCtr="0">
            <a:spAutoFit/>
          </a:bodyPr>
          <a:lstStyle/>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I John 3:23-24 – “…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200" y="391028"/>
            <a:ext cx="7019365"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3933384"/>
          </a:xfrm>
        </p:spPr>
        <p:txBody>
          <a:bodyPr wrap="square">
            <a:spAutoFit/>
          </a:bodyPr>
          <a:lstStyle/>
          <a:p>
            <a:pPr marL="0" indent="0">
              <a:spcBef>
                <a:spcPts val="0"/>
              </a:spcBef>
              <a:buClr>
                <a:schemeClr val="bg1"/>
              </a:buClr>
              <a:buSzPct val="100000"/>
              <a:buNone/>
            </a:pPr>
            <a:r>
              <a:rPr lang="en-US" sz="32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3200" b="1" dirty="0">
              <a:solidFill>
                <a:schemeClr val="tx1"/>
              </a:solidFill>
              <a:cs typeface="Arial" panose="020B0604020202020204" pitchFamily="34" charset="0"/>
            </a:endParaRPr>
          </a:p>
          <a:p>
            <a:pPr marL="0" indent="0">
              <a:spcBef>
                <a:spcPts val="0"/>
              </a:spcBef>
              <a:buClr>
                <a:schemeClr val="bg1"/>
              </a:buClr>
              <a:buSzPct val="100000"/>
              <a:buNone/>
            </a:pPr>
            <a:r>
              <a:rPr lang="en-US" sz="3200" b="1" dirty="0">
                <a:solidFill>
                  <a:schemeClr val="tx1"/>
                </a:solidFill>
                <a:cs typeface="Arial" panose="020B0604020202020204" pitchFamily="34" charset="0"/>
              </a:rPr>
              <a:t>Confess that Jesus is the Son of God</a:t>
            </a:r>
          </a:p>
          <a:p>
            <a:pPr lvl="1">
              <a:lnSpc>
                <a:spcPct val="90000"/>
              </a:lnSpc>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Romans 10:9-10 – “… with the mouth one confesses and is saved”</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457200" y="391028"/>
            <a:ext cx="6979024" cy="923330"/>
          </a:xfrm>
        </p:spPr>
        <p:txBody>
          <a:bodyPr wrap="square">
            <a:spAutoFit/>
          </a:bodyPr>
          <a:lstStyle/>
          <a:p>
            <a:pPr algn="l"/>
            <a:r>
              <a:rPr lang="en-US" sz="54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4031873"/>
          </a:xfrm>
        </p:spPr>
        <p:txBody>
          <a:bodyPr wrap="square">
            <a:spAutoFit/>
          </a:bodyPr>
          <a:lstStyle/>
          <a:p>
            <a:pPr marL="0" indent="0">
              <a:lnSpc>
                <a:spcPct val="100000"/>
              </a:lnSpc>
              <a:spcBef>
                <a:spcPts val="0"/>
              </a:spcBef>
              <a:buClrTx/>
              <a:buSzPct val="100000"/>
              <a:buNone/>
            </a:pPr>
            <a:r>
              <a:rPr lang="en-US" sz="3200" b="1" dirty="0">
                <a:solidFill>
                  <a:schemeClr val="tx1"/>
                </a:solidFill>
                <a:cs typeface="Arial" panose="020B0604020202020204" pitchFamily="34" charset="0"/>
              </a:rPr>
              <a:t>Be immersed in water</a:t>
            </a:r>
          </a:p>
          <a:p>
            <a:pPr lvl="1">
              <a:lnSpc>
                <a:spcPct val="100000"/>
              </a:lnSpc>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 Acts 2:38 – “Repent and be baptized every one of you …”</a:t>
            </a:r>
          </a:p>
          <a:p>
            <a:pPr lvl="1">
              <a:lnSpc>
                <a:spcPct val="100000"/>
              </a:lnSpc>
              <a:spcBef>
                <a:spcPts val="0"/>
              </a:spcBef>
              <a:buClrTx/>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lnSpc>
                <a:spcPct val="100000"/>
              </a:lnSpc>
              <a:spcBef>
                <a:spcPts val="0"/>
              </a:spcBef>
              <a:buClrTx/>
              <a:buSzPct val="100000"/>
              <a:buNone/>
            </a:pPr>
            <a:r>
              <a:rPr lang="en-US" sz="3200" b="1" dirty="0">
                <a:solidFill>
                  <a:schemeClr val="tx1"/>
                </a:solidFill>
                <a:cs typeface="Arial" panose="020B0604020202020204" pitchFamily="34" charset="0"/>
              </a:rPr>
              <a:t>Remain faithful</a:t>
            </a:r>
          </a:p>
          <a:p>
            <a:pPr lvl="1">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08A82332-F5C3-AC32-B4F6-B6E4BDF5FF5C}"/>
              </a:ext>
            </a:extLst>
          </p:cNvPr>
          <p:cNvSpPr>
            <a:spLocks noGrp="1"/>
          </p:cNvSpPr>
          <p:nvPr>
            <p:ph type="title"/>
          </p:nvPr>
        </p:nvSpPr>
        <p:spPr>
          <a:xfrm>
            <a:off x="457200" y="391028"/>
            <a:ext cx="7005918"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9C03D-37F8-2EC5-F9B4-0D5855DE5892}"/>
              </a:ext>
            </a:extLst>
          </p:cNvPr>
          <p:cNvSpPr>
            <a:spLocks noGrp="1"/>
          </p:cNvSpPr>
          <p:nvPr>
            <p:ph type="title"/>
          </p:nvPr>
        </p:nvSpPr>
        <p:spPr>
          <a:xfrm>
            <a:off x="457200" y="685800"/>
            <a:ext cx="7886700" cy="646331"/>
          </a:xfrm>
        </p:spPr>
        <p:txBody>
          <a:bodyPr anchor="t" anchorCtr="0">
            <a:spAutoFit/>
          </a:bodyPr>
          <a:lstStyle/>
          <a:p>
            <a:r>
              <a:rPr lang="en-US" sz="4000" b="1" dirty="0">
                <a:solidFill>
                  <a:schemeClr val="tx1"/>
                </a:solidFill>
              </a:rPr>
              <a:t>The Context Of Malachi</a:t>
            </a:r>
          </a:p>
        </p:txBody>
      </p:sp>
      <p:sp>
        <p:nvSpPr>
          <p:cNvPr id="3" name="Content Placeholder 2">
            <a:extLst>
              <a:ext uri="{FF2B5EF4-FFF2-40B4-BE49-F238E27FC236}">
                <a16:creationId xmlns:a16="http://schemas.microsoft.com/office/drawing/2014/main" id="{8E7026A2-3709-8EFD-03EB-D97ADC15631B}"/>
              </a:ext>
            </a:extLst>
          </p:cNvPr>
          <p:cNvSpPr>
            <a:spLocks noGrp="1"/>
          </p:cNvSpPr>
          <p:nvPr>
            <p:ph idx="1"/>
          </p:nvPr>
        </p:nvSpPr>
        <p:spPr>
          <a:xfrm>
            <a:off x="457200" y="1371600"/>
            <a:ext cx="8229600" cy="3970318"/>
          </a:xfrm>
        </p:spPr>
        <p:txBody>
          <a:bodyPr>
            <a:spAutoFit/>
          </a:bodyPr>
          <a:lstStyle/>
          <a:p>
            <a:pPr>
              <a:lnSpc>
                <a:spcPct val="100000"/>
              </a:lnSpc>
              <a:spcBef>
                <a:spcPts val="0"/>
              </a:spcBef>
            </a:pPr>
            <a:r>
              <a:rPr lang="en-US" sz="2800" dirty="0">
                <a:solidFill>
                  <a:schemeClr val="tx1"/>
                </a:solidFill>
              </a:rPr>
              <a:t>Following the return from Babylonian captivity in 538 BC</a:t>
            </a:r>
          </a:p>
          <a:p>
            <a:pPr>
              <a:lnSpc>
                <a:spcPct val="100000"/>
              </a:lnSpc>
              <a:spcBef>
                <a:spcPts val="0"/>
              </a:spcBef>
            </a:pPr>
            <a:r>
              <a:rPr lang="en-US" sz="2800" dirty="0">
                <a:solidFill>
                  <a:schemeClr val="tx1"/>
                </a:solidFill>
              </a:rPr>
              <a:t>Malachi written around the mid-400’s BC</a:t>
            </a:r>
          </a:p>
          <a:p>
            <a:pPr lvl="1">
              <a:lnSpc>
                <a:spcPct val="100000"/>
              </a:lnSpc>
              <a:spcBef>
                <a:spcPts val="0"/>
              </a:spcBef>
            </a:pPr>
            <a:r>
              <a:rPr lang="en-US" sz="2800" dirty="0">
                <a:solidFill>
                  <a:schemeClr val="tx1"/>
                </a:solidFill>
              </a:rPr>
              <a:t>The Temple and walls had been completed</a:t>
            </a:r>
          </a:p>
          <a:p>
            <a:pPr lvl="2">
              <a:lnSpc>
                <a:spcPct val="100000"/>
              </a:lnSpc>
              <a:spcBef>
                <a:spcPts val="0"/>
              </a:spcBef>
            </a:pPr>
            <a:r>
              <a:rPr lang="en-US" sz="2800" dirty="0">
                <a:solidFill>
                  <a:schemeClr val="tx1"/>
                </a:solidFill>
              </a:rPr>
              <a:t>Ezra 6:14-15 – “They finished their building”</a:t>
            </a:r>
          </a:p>
          <a:p>
            <a:pPr lvl="2">
              <a:lnSpc>
                <a:spcPct val="100000"/>
              </a:lnSpc>
              <a:spcBef>
                <a:spcPts val="0"/>
              </a:spcBef>
            </a:pPr>
            <a:r>
              <a:rPr lang="en-US" sz="2800" dirty="0">
                <a:solidFill>
                  <a:schemeClr val="tx1"/>
                </a:solidFill>
              </a:rPr>
              <a:t>Nehemiah 4:6 – “… the people had a mind to work”</a:t>
            </a:r>
          </a:p>
          <a:p>
            <a:pPr lvl="3">
              <a:lnSpc>
                <a:spcPct val="100000"/>
              </a:lnSpc>
              <a:spcBef>
                <a:spcPts val="0"/>
              </a:spcBef>
            </a:pPr>
            <a:r>
              <a:rPr lang="en-US" sz="2800" dirty="0">
                <a:solidFill>
                  <a:schemeClr val="tx1"/>
                </a:solidFill>
              </a:rPr>
              <a:t>Nehemiah 6:15 – “… finished on the twenty-fifth day of the month Elul”</a:t>
            </a:r>
          </a:p>
        </p:txBody>
      </p:sp>
    </p:spTree>
    <p:extLst>
      <p:ext uri="{BB962C8B-B14F-4D97-AF65-F5344CB8AC3E}">
        <p14:creationId xmlns:p14="http://schemas.microsoft.com/office/powerpoint/2010/main" val="3523595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554D3E-6ABE-A6AD-7DF6-237E93F998DE}"/>
              </a:ext>
            </a:extLst>
          </p:cNvPr>
          <p:cNvSpPr>
            <a:spLocks noGrp="1"/>
          </p:cNvSpPr>
          <p:nvPr>
            <p:ph idx="1"/>
          </p:nvPr>
        </p:nvSpPr>
        <p:spPr>
          <a:xfrm>
            <a:off x="457200" y="1371600"/>
            <a:ext cx="8229600" cy="3992888"/>
          </a:xfrm>
        </p:spPr>
        <p:txBody>
          <a:bodyPr>
            <a:spAutoFit/>
          </a:bodyPr>
          <a:lstStyle/>
          <a:p>
            <a:pPr>
              <a:lnSpc>
                <a:spcPct val="100000"/>
              </a:lnSpc>
              <a:spcBef>
                <a:spcPts val="0"/>
              </a:spcBef>
            </a:pPr>
            <a:r>
              <a:rPr lang="en-US" sz="2800" dirty="0">
                <a:solidFill>
                  <a:schemeClr val="tx1"/>
                </a:solidFill>
              </a:rPr>
              <a:t>The people had become apathetic</a:t>
            </a:r>
          </a:p>
          <a:p>
            <a:pPr lvl="1">
              <a:lnSpc>
                <a:spcPct val="100000"/>
              </a:lnSpc>
              <a:spcBef>
                <a:spcPts val="0"/>
              </a:spcBef>
            </a:pPr>
            <a:r>
              <a:rPr lang="en-US" sz="2800" dirty="0">
                <a:solidFill>
                  <a:schemeClr val="tx1"/>
                </a:solidFill>
              </a:rPr>
              <a:t>A new generation was also now on the scene</a:t>
            </a:r>
          </a:p>
          <a:p>
            <a:pPr lvl="1">
              <a:lnSpc>
                <a:spcPct val="100000"/>
              </a:lnSpc>
              <a:spcBef>
                <a:spcPts val="0"/>
              </a:spcBef>
            </a:pPr>
            <a:r>
              <a:rPr lang="en-US" sz="2800" dirty="0">
                <a:solidFill>
                  <a:schemeClr val="tx1"/>
                </a:solidFill>
              </a:rPr>
              <a:t>Malachi 1:13 – “What a weariness this is”</a:t>
            </a:r>
          </a:p>
          <a:p>
            <a:pPr>
              <a:lnSpc>
                <a:spcPct val="100000"/>
              </a:lnSpc>
              <a:spcBef>
                <a:spcPts val="0"/>
              </a:spcBef>
            </a:pPr>
            <a:r>
              <a:rPr lang="en-US" sz="2800" dirty="0">
                <a:solidFill>
                  <a:schemeClr val="tx1"/>
                </a:solidFill>
              </a:rPr>
              <a:t>They were condemned for:</a:t>
            </a:r>
          </a:p>
          <a:p>
            <a:pPr lvl="1">
              <a:lnSpc>
                <a:spcPct val="100000"/>
              </a:lnSpc>
              <a:spcBef>
                <a:spcPts val="0"/>
              </a:spcBef>
            </a:pPr>
            <a:r>
              <a:rPr lang="en-US" sz="2800" dirty="0">
                <a:solidFill>
                  <a:schemeClr val="tx1"/>
                </a:solidFill>
              </a:rPr>
              <a:t>Profaning God’s name</a:t>
            </a:r>
          </a:p>
          <a:p>
            <a:pPr lvl="2">
              <a:lnSpc>
                <a:spcPct val="100000"/>
              </a:lnSpc>
              <a:spcBef>
                <a:spcPts val="0"/>
              </a:spcBef>
            </a:pPr>
            <a:r>
              <a:rPr lang="en-US" sz="2800" dirty="0">
                <a:solidFill>
                  <a:schemeClr val="tx1"/>
                </a:solidFill>
              </a:rPr>
              <a:t>Malachi 1:11-12 – “… you profane it …”</a:t>
            </a:r>
          </a:p>
          <a:p>
            <a:pPr lvl="1">
              <a:lnSpc>
                <a:spcPct val="100000"/>
              </a:lnSpc>
              <a:spcBef>
                <a:spcPts val="0"/>
              </a:spcBef>
            </a:pPr>
            <a:r>
              <a:rPr lang="en-US" sz="2800" dirty="0">
                <a:solidFill>
                  <a:schemeClr val="tx1"/>
                </a:solidFill>
              </a:rPr>
              <a:t>Unacceptable offerings</a:t>
            </a:r>
          </a:p>
          <a:p>
            <a:pPr lvl="2">
              <a:lnSpc>
                <a:spcPct val="100000"/>
              </a:lnSpc>
              <a:spcBef>
                <a:spcPts val="0"/>
              </a:spcBef>
            </a:pPr>
            <a:r>
              <a:rPr lang="en-US" sz="2800" dirty="0">
                <a:solidFill>
                  <a:schemeClr val="tx1"/>
                </a:solidFill>
              </a:rPr>
              <a:t>Malachi 1:6-8, 14 – “… you offer blind animals in sacrifice”</a:t>
            </a:r>
          </a:p>
        </p:txBody>
      </p:sp>
      <p:sp>
        <p:nvSpPr>
          <p:cNvPr id="4" name="Title 1">
            <a:extLst>
              <a:ext uri="{FF2B5EF4-FFF2-40B4-BE49-F238E27FC236}">
                <a16:creationId xmlns:a16="http://schemas.microsoft.com/office/drawing/2014/main" id="{19B0BA21-2413-95F1-42C1-BA6279D51359}"/>
              </a:ext>
            </a:extLst>
          </p:cNvPr>
          <p:cNvSpPr>
            <a:spLocks noGrp="1"/>
          </p:cNvSpPr>
          <p:nvPr>
            <p:ph type="title"/>
          </p:nvPr>
        </p:nvSpPr>
        <p:spPr>
          <a:xfrm>
            <a:off x="457200" y="685800"/>
            <a:ext cx="7886700" cy="646331"/>
          </a:xfrm>
        </p:spPr>
        <p:txBody>
          <a:bodyPr anchor="t" anchorCtr="0">
            <a:spAutoFit/>
          </a:bodyPr>
          <a:lstStyle/>
          <a:p>
            <a:r>
              <a:rPr lang="en-US" sz="4000" b="1" dirty="0">
                <a:solidFill>
                  <a:schemeClr val="tx1"/>
                </a:solidFill>
              </a:rPr>
              <a:t>The Context Of Malachi</a:t>
            </a:r>
          </a:p>
        </p:txBody>
      </p:sp>
    </p:spTree>
    <p:extLst>
      <p:ext uri="{BB962C8B-B14F-4D97-AF65-F5344CB8AC3E}">
        <p14:creationId xmlns:p14="http://schemas.microsoft.com/office/powerpoint/2010/main" val="1236718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941010-5668-9A5B-C0BE-9B13AEF37494}"/>
              </a:ext>
            </a:extLst>
          </p:cNvPr>
          <p:cNvSpPr>
            <a:spLocks noGrp="1"/>
          </p:cNvSpPr>
          <p:nvPr>
            <p:ph idx="1"/>
          </p:nvPr>
        </p:nvSpPr>
        <p:spPr>
          <a:xfrm>
            <a:off x="457200" y="1371600"/>
            <a:ext cx="8229600" cy="5472267"/>
          </a:xfrm>
        </p:spPr>
        <p:txBody>
          <a:bodyPr>
            <a:spAutoFit/>
          </a:bodyPr>
          <a:lstStyle/>
          <a:p>
            <a:pPr marL="0" indent="0">
              <a:lnSpc>
                <a:spcPct val="95000"/>
              </a:lnSpc>
              <a:spcBef>
                <a:spcPts val="0"/>
              </a:spcBef>
              <a:buNone/>
            </a:pPr>
            <a:r>
              <a:rPr lang="en-US" sz="3200" b="1" dirty="0">
                <a:solidFill>
                  <a:schemeClr val="tx1"/>
                </a:solidFill>
              </a:rPr>
              <a:t>Acknowledgment and Appreciation</a:t>
            </a:r>
            <a:endParaRPr lang="en-US" sz="2800" b="1" dirty="0">
              <a:solidFill>
                <a:schemeClr val="tx1"/>
              </a:solidFill>
            </a:endParaRPr>
          </a:p>
          <a:p>
            <a:pPr lvl="1">
              <a:lnSpc>
                <a:spcPct val="95000"/>
              </a:lnSpc>
              <a:spcBef>
                <a:spcPts val="0"/>
              </a:spcBef>
            </a:pPr>
            <a:r>
              <a:rPr lang="en-US" sz="2800" b="1" dirty="0">
                <a:solidFill>
                  <a:schemeClr val="tx1"/>
                </a:solidFill>
              </a:rPr>
              <a:t>For His love</a:t>
            </a:r>
          </a:p>
          <a:p>
            <a:pPr lvl="2">
              <a:lnSpc>
                <a:spcPct val="95000"/>
              </a:lnSpc>
              <a:spcBef>
                <a:spcPts val="0"/>
              </a:spcBef>
            </a:pPr>
            <a:r>
              <a:rPr lang="en-US" sz="2800" dirty="0">
                <a:solidFill>
                  <a:schemeClr val="tx1"/>
                </a:solidFill>
              </a:rPr>
              <a:t>Malachi 1:2-5 – “How have you loved us?”</a:t>
            </a:r>
          </a:p>
          <a:p>
            <a:pPr lvl="2">
              <a:lnSpc>
                <a:spcPct val="95000"/>
              </a:lnSpc>
              <a:spcBef>
                <a:spcPts val="0"/>
              </a:spcBef>
            </a:pPr>
            <a:r>
              <a:rPr lang="en-US" sz="2800" dirty="0">
                <a:solidFill>
                  <a:schemeClr val="tx1"/>
                </a:solidFill>
              </a:rPr>
              <a:t>John 3:14-17 – “… that the world might be saved through him”</a:t>
            </a:r>
          </a:p>
          <a:p>
            <a:pPr lvl="2">
              <a:lnSpc>
                <a:spcPct val="95000"/>
              </a:lnSpc>
              <a:spcBef>
                <a:spcPts val="0"/>
              </a:spcBef>
            </a:pPr>
            <a:r>
              <a:rPr lang="en-US" sz="2800" dirty="0">
                <a:solidFill>
                  <a:schemeClr val="tx1"/>
                </a:solidFill>
              </a:rPr>
              <a:t>Romans 5:6-8 – “… God shows his love for us …”</a:t>
            </a:r>
          </a:p>
          <a:p>
            <a:pPr lvl="1">
              <a:lnSpc>
                <a:spcPct val="95000"/>
              </a:lnSpc>
              <a:spcBef>
                <a:spcPts val="0"/>
              </a:spcBef>
            </a:pPr>
            <a:r>
              <a:rPr lang="en-US" sz="2800" b="1" dirty="0">
                <a:solidFill>
                  <a:schemeClr val="tx1"/>
                </a:solidFill>
              </a:rPr>
              <a:t>For His Salvation</a:t>
            </a:r>
          </a:p>
          <a:p>
            <a:pPr lvl="2">
              <a:lnSpc>
                <a:spcPct val="95000"/>
              </a:lnSpc>
              <a:spcBef>
                <a:spcPts val="0"/>
              </a:spcBef>
            </a:pPr>
            <a:r>
              <a:rPr lang="en-US" sz="2800" dirty="0">
                <a:solidFill>
                  <a:schemeClr val="tx1"/>
                </a:solidFill>
              </a:rPr>
              <a:t>Zephaniah 1:12 – “… I will punish the men who are complacent”</a:t>
            </a:r>
          </a:p>
          <a:p>
            <a:pPr lvl="2">
              <a:lnSpc>
                <a:spcPct val="95000"/>
              </a:lnSpc>
              <a:spcBef>
                <a:spcPts val="0"/>
              </a:spcBef>
            </a:pPr>
            <a:r>
              <a:rPr lang="en-US" sz="2800" dirty="0">
                <a:solidFill>
                  <a:schemeClr val="tx1"/>
                </a:solidFill>
              </a:rPr>
              <a:t>Romans 6:23 – “… the free gift of God is eternal life …”</a:t>
            </a:r>
          </a:p>
          <a:p>
            <a:pPr lvl="2">
              <a:lnSpc>
                <a:spcPct val="95000"/>
              </a:lnSpc>
              <a:spcBef>
                <a:spcPts val="0"/>
              </a:spcBef>
            </a:pPr>
            <a:r>
              <a:rPr lang="en-US" sz="2800" dirty="0">
                <a:solidFill>
                  <a:schemeClr val="tx1"/>
                </a:solidFill>
              </a:rPr>
              <a:t>II Timothy 1:8-10 – “who saved us and called us to a holy calling”</a:t>
            </a:r>
          </a:p>
        </p:txBody>
      </p:sp>
      <p:sp>
        <p:nvSpPr>
          <p:cNvPr id="4" name="Title 1">
            <a:extLst>
              <a:ext uri="{FF2B5EF4-FFF2-40B4-BE49-F238E27FC236}">
                <a16:creationId xmlns:a16="http://schemas.microsoft.com/office/drawing/2014/main" id="{5801E41A-383D-DCD5-D163-5DDE683BE730}"/>
              </a:ext>
            </a:extLst>
          </p:cNvPr>
          <p:cNvSpPr>
            <a:spLocks noGrp="1"/>
          </p:cNvSpPr>
          <p:nvPr>
            <p:ph type="title"/>
          </p:nvPr>
        </p:nvSpPr>
        <p:spPr>
          <a:xfrm>
            <a:off x="457200" y="685800"/>
            <a:ext cx="7886700" cy="646331"/>
          </a:xfrm>
        </p:spPr>
        <p:txBody>
          <a:bodyPr anchor="t" anchorCtr="0">
            <a:spAutoFit/>
          </a:bodyPr>
          <a:lstStyle/>
          <a:p>
            <a:r>
              <a:rPr lang="en-US" sz="4000" b="1" dirty="0">
                <a:solidFill>
                  <a:schemeClr val="tx1"/>
                </a:solidFill>
              </a:rPr>
              <a:t>What God Deserves From Us</a:t>
            </a:r>
          </a:p>
        </p:txBody>
      </p:sp>
    </p:spTree>
    <p:extLst>
      <p:ext uri="{BB962C8B-B14F-4D97-AF65-F5344CB8AC3E}">
        <p14:creationId xmlns:p14="http://schemas.microsoft.com/office/powerpoint/2010/main" val="1269819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894E98-CEDD-5410-BBA6-F169AC45266B}"/>
              </a:ext>
            </a:extLst>
          </p:cNvPr>
          <p:cNvSpPr>
            <a:spLocks noGrp="1"/>
          </p:cNvSpPr>
          <p:nvPr>
            <p:ph idx="1"/>
          </p:nvPr>
        </p:nvSpPr>
        <p:spPr>
          <a:xfrm>
            <a:off x="457200" y="1371600"/>
            <a:ext cx="8229600" cy="3170099"/>
          </a:xfrm>
        </p:spPr>
        <p:txBody>
          <a:bodyPr>
            <a:spAutoFit/>
          </a:bodyPr>
          <a:lstStyle/>
          <a:p>
            <a:pPr marL="0" indent="0">
              <a:lnSpc>
                <a:spcPct val="100000"/>
              </a:lnSpc>
              <a:spcBef>
                <a:spcPts val="0"/>
              </a:spcBef>
              <a:buNone/>
            </a:pPr>
            <a:r>
              <a:rPr lang="en-US" sz="3200" b="1" dirty="0">
                <a:solidFill>
                  <a:schemeClr val="tx1"/>
                </a:solidFill>
              </a:rPr>
              <a:t>Honor</a:t>
            </a:r>
            <a:endParaRPr lang="en-US" sz="2800" b="1" dirty="0">
              <a:solidFill>
                <a:schemeClr val="tx1"/>
              </a:solidFill>
            </a:endParaRPr>
          </a:p>
          <a:p>
            <a:pPr lvl="1">
              <a:lnSpc>
                <a:spcPct val="100000"/>
              </a:lnSpc>
              <a:spcBef>
                <a:spcPts val="0"/>
              </a:spcBef>
            </a:pPr>
            <a:r>
              <a:rPr lang="en-US" sz="2800" dirty="0">
                <a:solidFill>
                  <a:schemeClr val="tx1"/>
                </a:solidFill>
              </a:rPr>
              <a:t>Malachi 1:6 – “How have we despised your name?”</a:t>
            </a:r>
          </a:p>
          <a:p>
            <a:pPr lvl="1">
              <a:lnSpc>
                <a:spcPct val="100000"/>
              </a:lnSpc>
              <a:spcBef>
                <a:spcPts val="0"/>
              </a:spcBef>
            </a:pPr>
            <a:r>
              <a:rPr lang="en-US" sz="2800" dirty="0">
                <a:solidFill>
                  <a:schemeClr val="tx1"/>
                </a:solidFill>
              </a:rPr>
              <a:t>Isaiah 58:13-14 – “… you shall take delight in the Lord”</a:t>
            </a:r>
          </a:p>
          <a:p>
            <a:pPr lvl="1">
              <a:lnSpc>
                <a:spcPct val="100000"/>
              </a:lnSpc>
              <a:spcBef>
                <a:spcPts val="0"/>
              </a:spcBef>
            </a:pPr>
            <a:r>
              <a:rPr lang="en-US" sz="2800" dirty="0">
                <a:solidFill>
                  <a:schemeClr val="tx1"/>
                </a:solidFill>
              </a:rPr>
              <a:t>Proverbs 3:5-9 – “Honor the Lord …”</a:t>
            </a:r>
          </a:p>
          <a:p>
            <a:pPr lvl="1">
              <a:lnSpc>
                <a:spcPct val="100000"/>
              </a:lnSpc>
              <a:spcBef>
                <a:spcPts val="0"/>
              </a:spcBef>
            </a:pPr>
            <a:r>
              <a:rPr lang="en-US" sz="2800" dirty="0">
                <a:solidFill>
                  <a:schemeClr val="tx1"/>
                </a:solidFill>
              </a:rPr>
              <a:t>John 5:21-23 – “… honor the Son, just as they honor the Father”</a:t>
            </a:r>
          </a:p>
        </p:txBody>
      </p:sp>
      <p:sp>
        <p:nvSpPr>
          <p:cNvPr id="4" name="Title 1">
            <a:extLst>
              <a:ext uri="{FF2B5EF4-FFF2-40B4-BE49-F238E27FC236}">
                <a16:creationId xmlns:a16="http://schemas.microsoft.com/office/drawing/2014/main" id="{E02AE72C-9678-10C6-2786-6A83694B1508}"/>
              </a:ext>
            </a:extLst>
          </p:cNvPr>
          <p:cNvSpPr>
            <a:spLocks noGrp="1"/>
          </p:cNvSpPr>
          <p:nvPr>
            <p:ph type="title"/>
          </p:nvPr>
        </p:nvSpPr>
        <p:spPr>
          <a:xfrm>
            <a:off x="457200" y="685800"/>
            <a:ext cx="7886700" cy="646331"/>
          </a:xfrm>
        </p:spPr>
        <p:txBody>
          <a:bodyPr anchor="t" anchorCtr="0">
            <a:spAutoFit/>
          </a:bodyPr>
          <a:lstStyle/>
          <a:p>
            <a:r>
              <a:rPr lang="en-US" sz="4000" b="1" dirty="0">
                <a:solidFill>
                  <a:schemeClr val="tx1"/>
                </a:solidFill>
              </a:rPr>
              <a:t>What God Deserves From Us</a:t>
            </a:r>
          </a:p>
        </p:txBody>
      </p:sp>
    </p:spTree>
    <p:extLst>
      <p:ext uri="{BB962C8B-B14F-4D97-AF65-F5344CB8AC3E}">
        <p14:creationId xmlns:p14="http://schemas.microsoft.com/office/powerpoint/2010/main" val="2300655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C00F14-2A95-E800-1893-66E242DED714}"/>
              </a:ext>
            </a:extLst>
          </p:cNvPr>
          <p:cNvSpPr>
            <a:spLocks noGrp="1"/>
          </p:cNvSpPr>
          <p:nvPr>
            <p:ph idx="1"/>
          </p:nvPr>
        </p:nvSpPr>
        <p:spPr>
          <a:xfrm>
            <a:off x="457200" y="1371600"/>
            <a:ext cx="8229600" cy="4031873"/>
          </a:xfrm>
        </p:spPr>
        <p:txBody>
          <a:bodyPr>
            <a:spAutoFit/>
          </a:bodyPr>
          <a:lstStyle/>
          <a:p>
            <a:pPr marL="0" indent="0">
              <a:lnSpc>
                <a:spcPct val="100000"/>
              </a:lnSpc>
              <a:spcBef>
                <a:spcPts val="0"/>
              </a:spcBef>
              <a:buNone/>
            </a:pPr>
            <a:r>
              <a:rPr lang="en-US" sz="3200" b="1" dirty="0">
                <a:solidFill>
                  <a:schemeClr val="tx1"/>
                </a:solidFill>
              </a:rPr>
              <a:t>Reverence</a:t>
            </a:r>
            <a:endParaRPr lang="en-US" sz="2800" b="1" dirty="0">
              <a:solidFill>
                <a:schemeClr val="tx1"/>
              </a:solidFill>
            </a:endParaRPr>
          </a:p>
          <a:p>
            <a:pPr lvl="1">
              <a:lnSpc>
                <a:spcPct val="100000"/>
              </a:lnSpc>
              <a:spcBef>
                <a:spcPts val="0"/>
              </a:spcBef>
            </a:pPr>
            <a:r>
              <a:rPr lang="en-US" sz="2800" dirty="0">
                <a:solidFill>
                  <a:schemeClr val="tx1"/>
                </a:solidFill>
              </a:rPr>
              <a:t>Malachi 1:6 – “If then I am a father, where is my honor?”</a:t>
            </a:r>
          </a:p>
          <a:p>
            <a:pPr lvl="1">
              <a:lnSpc>
                <a:spcPct val="100000"/>
              </a:lnSpc>
              <a:spcBef>
                <a:spcPts val="0"/>
              </a:spcBef>
            </a:pPr>
            <a:r>
              <a:rPr lang="en-US" sz="2800" dirty="0">
                <a:solidFill>
                  <a:schemeClr val="tx1"/>
                </a:solidFill>
              </a:rPr>
              <a:t>Hebrews 12:28-29 – “… acceptable worship, with reverence and awe”</a:t>
            </a:r>
          </a:p>
          <a:p>
            <a:pPr lvl="1">
              <a:lnSpc>
                <a:spcPct val="100000"/>
              </a:lnSpc>
              <a:spcBef>
                <a:spcPts val="0"/>
              </a:spcBef>
            </a:pPr>
            <a:r>
              <a:rPr lang="en-US" sz="2800" dirty="0">
                <a:solidFill>
                  <a:schemeClr val="tx1"/>
                </a:solidFill>
              </a:rPr>
              <a:t>Colossians 3:16 – “with thankfulness in your hearts to God”</a:t>
            </a:r>
          </a:p>
          <a:p>
            <a:pPr lvl="1">
              <a:lnSpc>
                <a:spcPct val="100000"/>
              </a:lnSpc>
              <a:spcBef>
                <a:spcPts val="0"/>
              </a:spcBef>
            </a:pPr>
            <a:r>
              <a:rPr lang="en-US" sz="2800" dirty="0">
                <a:solidFill>
                  <a:schemeClr val="tx1"/>
                </a:solidFill>
              </a:rPr>
              <a:t>Ephesians 6:6 – “doing the will of God from the heart”</a:t>
            </a:r>
          </a:p>
        </p:txBody>
      </p:sp>
      <p:sp>
        <p:nvSpPr>
          <p:cNvPr id="4" name="Title 1">
            <a:extLst>
              <a:ext uri="{FF2B5EF4-FFF2-40B4-BE49-F238E27FC236}">
                <a16:creationId xmlns:a16="http://schemas.microsoft.com/office/drawing/2014/main" id="{13DB7B36-2BC6-81DA-9047-1F7496EEAF6E}"/>
              </a:ext>
            </a:extLst>
          </p:cNvPr>
          <p:cNvSpPr>
            <a:spLocks noGrp="1"/>
          </p:cNvSpPr>
          <p:nvPr>
            <p:ph type="title"/>
          </p:nvPr>
        </p:nvSpPr>
        <p:spPr>
          <a:xfrm>
            <a:off x="457200" y="685800"/>
            <a:ext cx="7886700" cy="646331"/>
          </a:xfrm>
        </p:spPr>
        <p:txBody>
          <a:bodyPr anchor="t" anchorCtr="0">
            <a:spAutoFit/>
          </a:bodyPr>
          <a:lstStyle/>
          <a:p>
            <a:r>
              <a:rPr lang="en-US" sz="4000" b="1" dirty="0">
                <a:solidFill>
                  <a:schemeClr val="tx1"/>
                </a:solidFill>
              </a:rPr>
              <a:t>What God Deserves From Us</a:t>
            </a:r>
          </a:p>
        </p:txBody>
      </p:sp>
    </p:spTree>
    <p:extLst>
      <p:ext uri="{BB962C8B-B14F-4D97-AF65-F5344CB8AC3E}">
        <p14:creationId xmlns:p14="http://schemas.microsoft.com/office/powerpoint/2010/main" val="1320096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975167-A399-EC53-4BE4-2B1654187009}"/>
              </a:ext>
            </a:extLst>
          </p:cNvPr>
          <p:cNvSpPr>
            <a:spLocks noGrp="1"/>
          </p:cNvSpPr>
          <p:nvPr>
            <p:ph idx="1"/>
          </p:nvPr>
        </p:nvSpPr>
        <p:spPr>
          <a:xfrm>
            <a:off x="457199" y="1371600"/>
            <a:ext cx="8526163" cy="5324535"/>
          </a:xfrm>
        </p:spPr>
        <p:txBody>
          <a:bodyPr wrap="square">
            <a:spAutoFit/>
          </a:bodyPr>
          <a:lstStyle/>
          <a:p>
            <a:pPr marL="0" indent="0">
              <a:lnSpc>
                <a:spcPct val="100000"/>
              </a:lnSpc>
              <a:spcBef>
                <a:spcPts val="0"/>
              </a:spcBef>
              <a:buNone/>
            </a:pPr>
            <a:r>
              <a:rPr lang="en-US" sz="3200" b="1" dirty="0">
                <a:solidFill>
                  <a:schemeClr val="tx1"/>
                </a:solidFill>
              </a:rPr>
              <a:t>Our First and Our Best</a:t>
            </a:r>
            <a:endParaRPr lang="en-US" sz="2800" b="1" dirty="0">
              <a:solidFill>
                <a:schemeClr val="tx1"/>
              </a:solidFill>
            </a:endParaRPr>
          </a:p>
          <a:p>
            <a:pPr lvl="1">
              <a:lnSpc>
                <a:spcPct val="100000"/>
              </a:lnSpc>
              <a:spcBef>
                <a:spcPts val="0"/>
              </a:spcBef>
            </a:pPr>
            <a:r>
              <a:rPr lang="en-US" sz="2800" dirty="0">
                <a:solidFill>
                  <a:schemeClr val="tx1"/>
                </a:solidFill>
              </a:rPr>
              <a:t>Firstfruits</a:t>
            </a:r>
          </a:p>
          <a:p>
            <a:pPr lvl="2">
              <a:lnSpc>
                <a:spcPct val="100000"/>
              </a:lnSpc>
              <a:spcBef>
                <a:spcPts val="0"/>
              </a:spcBef>
            </a:pPr>
            <a:r>
              <a:rPr lang="en-US" sz="2800" dirty="0">
                <a:solidFill>
                  <a:schemeClr val="tx1"/>
                </a:solidFill>
              </a:rPr>
              <a:t>Malachi 1:8 – “will he accept you or show you favor?”</a:t>
            </a:r>
          </a:p>
          <a:p>
            <a:pPr lvl="2">
              <a:lnSpc>
                <a:spcPct val="100000"/>
              </a:lnSpc>
              <a:spcBef>
                <a:spcPts val="0"/>
              </a:spcBef>
            </a:pPr>
            <a:r>
              <a:rPr lang="en-US" sz="2800" dirty="0">
                <a:solidFill>
                  <a:schemeClr val="tx1"/>
                </a:solidFill>
              </a:rPr>
              <a:t>Exodus 23:16, 19 – “… the firstfruits of your labor”</a:t>
            </a:r>
          </a:p>
          <a:p>
            <a:pPr lvl="2">
              <a:lnSpc>
                <a:spcPct val="100000"/>
              </a:lnSpc>
              <a:spcBef>
                <a:spcPts val="0"/>
              </a:spcBef>
            </a:pPr>
            <a:r>
              <a:rPr lang="en-US" sz="2800" dirty="0">
                <a:solidFill>
                  <a:schemeClr val="tx1"/>
                </a:solidFill>
              </a:rPr>
              <a:t>Matthew 6:33 – “… seek first the kingdom of God and his righteousness”</a:t>
            </a:r>
          </a:p>
          <a:p>
            <a:pPr lvl="1">
              <a:lnSpc>
                <a:spcPct val="100000"/>
              </a:lnSpc>
              <a:spcBef>
                <a:spcPts val="0"/>
              </a:spcBef>
            </a:pPr>
            <a:r>
              <a:rPr lang="en-US" sz="2800" dirty="0">
                <a:solidFill>
                  <a:schemeClr val="tx1"/>
                </a:solidFill>
              </a:rPr>
              <a:t>Our Best</a:t>
            </a:r>
          </a:p>
          <a:p>
            <a:pPr lvl="2">
              <a:lnSpc>
                <a:spcPct val="100000"/>
              </a:lnSpc>
              <a:spcBef>
                <a:spcPts val="0"/>
              </a:spcBef>
            </a:pPr>
            <a:r>
              <a:rPr lang="en-US" sz="2800" dirty="0">
                <a:solidFill>
                  <a:schemeClr val="tx1"/>
                </a:solidFill>
              </a:rPr>
              <a:t>Malachi 1:13 – “Shall I accept that from your hand?”</a:t>
            </a:r>
          </a:p>
          <a:p>
            <a:pPr lvl="2">
              <a:lnSpc>
                <a:spcPct val="100000"/>
              </a:lnSpc>
              <a:spcBef>
                <a:spcPts val="0"/>
              </a:spcBef>
            </a:pPr>
            <a:r>
              <a:rPr lang="en-US" sz="2800" dirty="0">
                <a:solidFill>
                  <a:schemeClr val="tx1"/>
                </a:solidFill>
              </a:rPr>
              <a:t>Leviticus 22:20 – “… it will not be acceptable …”</a:t>
            </a:r>
          </a:p>
          <a:p>
            <a:pPr lvl="2">
              <a:lnSpc>
                <a:spcPct val="100000"/>
              </a:lnSpc>
              <a:spcBef>
                <a:spcPts val="0"/>
              </a:spcBef>
            </a:pPr>
            <a:r>
              <a:rPr lang="en-US" sz="2800" dirty="0">
                <a:solidFill>
                  <a:schemeClr val="tx1"/>
                </a:solidFill>
              </a:rPr>
              <a:t>Matthew 22:37 – “… with all your heart and with all your soul and with all your mind”</a:t>
            </a:r>
          </a:p>
        </p:txBody>
      </p:sp>
      <p:sp>
        <p:nvSpPr>
          <p:cNvPr id="4" name="Title 1">
            <a:extLst>
              <a:ext uri="{FF2B5EF4-FFF2-40B4-BE49-F238E27FC236}">
                <a16:creationId xmlns:a16="http://schemas.microsoft.com/office/drawing/2014/main" id="{B3C21327-A4FB-87A1-2CFD-81EDE374B019}"/>
              </a:ext>
            </a:extLst>
          </p:cNvPr>
          <p:cNvSpPr>
            <a:spLocks noGrp="1"/>
          </p:cNvSpPr>
          <p:nvPr>
            <p:ph type="title"/>
          </p:nvPr>
        </p:nvSpPr>
        <p:spPr>
          <a:xfrm>
            <a:off x="457200" y="685800"/>
            <a:ext cx="7886700" cy="646331"/>
          </a:xfrm>
        </p:spPr>
        <p:txBody>
          <a:bodyPr anchor="t" anchorCtr="0">
            <a:spAutoFit/>
          </a:bodyPr>
          <a:lstStyle/>
          <a:p>
            <a:r>
              <a:rPr lang="en-US" sz="4000" b="1" dirty="0">
                <a:solidFill>
                  <a:schemeClr val="tx1"/>
                </a:solidFill>
              </a:rPr>
              <a:t>What God Deserves From Us</a:t>
            </a:r>
          </a:p>
        </p:txBody>
      </p:sp>
    </p:spTree>
    <p:extLst>
      <p:ext uri="{BB962C8B-B14F-4D97-AF65-F5344CB8AC3E}">
        <p14:creationId xmlns:p14="http://schemas.microsoft.com/office/powerpoint/2010/main" val="681523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5BF9AE1-3364-8280-91AC-AE5541D3F500}"/>
              </a:ext>
            </a:extLst>
          </p:cNvPr>
          <p:cNvSpPr>
            <a:spLocks noGrp="1"/>
          </p:cNvSpPr>
          <p:nvPr>
            <p:ph idx="1"/>
          </p:nvPr>
        </p:nvSpPr>
        <p:spPr>
          <a:xfrm>
            <a:off x="457200" y="1371600"/>
            <a:ext cx="8229600" cy="5275419"/>
          </a:xfrm>
        </p:spPr>
        <p:txBody>
          <a:bodyPr>
            <a:spAutoFit/>
          </a:bodyPr>
          <a:lstStyle/>
          <a:p>
            <a:pPr marL="0" indent="0">
              <a:lnSpc>
                <a:spcPct val="85000"/>
              </a:lnSpc>
              <a:spcBef>
                <a:spcPts val="0"/>
              </a:spcBef>
              <a:buNone/>
            </a:pPr>
            <a:r>
              <a:rPr lang="en-US" sz="3200" b="1" dirty="0">
                <a:solidFill>
                  <a:schemeClr val="tx1"/>
                </a:solidFill>
              </a:rPr>
              <a:t>Teaching His Word Only</a:t>
            </a:r>
            <a:endParaRPr lang="en-US" sz="2800" b="1" dirty="0">
              <a:solidFill>
                <a:schemeClr val="tx1"/>
              </a:solidFill>
            </a:endParaRPr>
          </a:p>
          <a:p>
            <a:pPr lvl="1">
              <a:lnSpc>
                <a:spcPct val="85000"/>
              </a:lnSpc>
              <a:spcBef>
                <a:spcPts val="0"/>
              </a:spcBef>
            </a:pPr>
            <a:r>
              <a:rPr lang="en-US" sz="2800" b="1" dirty="0">
                <a:solidFill>
                  <a:schemeClr val="tx1"/>
                </a:solidFill>
              </a:rPr>
              <a:t>A Responsibility</a:t>
            </a:r>
          </a:p>
          <a:p>
            <a:pPr lvl="2">
              <a:lnSpc>
                <a:spcPct val="85000"/>
              </a:lnSpc>
              <a:spcBef>
                <a:spcPts val="0"/>
              </a:spcBef>
            </a:pPr>
            <a:r>
              <a:rPr lang="en-US" sz="2800" dirty="0">
                <a:solidFill>
                  <a:schemeClr val="tx1"/>
                </a:solidFill>
              </a:rPr>
              <a:t>Malachi 2:7-8 – “… you have turned aside from the way”</a:t>
            </a:r>
          </a:p>
          <a:p>
            <a:pPr lvl="2">
              <a:lnSpc>
                <a:spcPct val="85000"/>
              </a:lnSpc>
              <a:spcBef>
                <a:spcPts val="0"/>
              </a:spcBef>
            </a:pPr>
            <a:r>
              <a:rPr lang="en-US" sz="2800" dirty="0">
                <a:solidFill>
                  <a:schemeClr val="tx1"/>
                </a:solidFill>
              </a:rPr>
              <a:t>Galatians 1:6-9 – “… distort the gospel of Christ”</a:t>
            </a:r>
          </a:p>
          <a:p>
            <a:pPr lvl="2">
              <a:lnSpc>
                <a:spcPct val="85000"/>
              </a:lnSpc>
              <a:spcBef>
                <a:spcPts val="0"/>
              </a:spcBef>
            </a:pPr>
            <a:r>
              <a:rPr lang="en-US" sz="2800" dirty="0">
                <a:solidFill>
                  <a:schemeClr val="tx1"/>
                </a:solidFill>
              </a:rPr>
              <a:t>II Timothy 4:2-4 – “be ready in season and out of season”</a:t>
            </a:r>
          </a:p>
          <a:p>
            <a:pPr lvl="1">
              <a:lnSpc>
                <a:spcPct val="85000"/>
              </a:lnSpc>
              <a:spcBef>
                <a:spcPts val="0"/>
              </a:spcBef>
            </a:pPr>
            <a:r>
              <a:rPr lang="en-US" sz="2800" b="1" dirty="0">
                <a:solidFill>
                  <a:schemeClr val="tx1"/>
                </a:solidFill>
              </a:rPr>
              <a:t>Teach It Impartially</a:t>
            </a:r>
          </a:p>
          <a:p>
            <a:pPr lvl="2">
              <a:lnSpc>
                <a:spcPct val="85000"/>
              </a:lnSpc>
              <a:spcBef>
                <a:spcPts val="0"/>
              </a:spcBef>
            </a:pPr>
            <a:r>
              <a:rPr lang="en-US" sz="2800" dirty="0">
                <a:solidFill>
                  <a:schemeClr val="tx1"/>
                </a:solidFill>
              </a:rPr>
              <a:t>Malachi 2:9 – “… show partiality in your instruction”</a:t>
            </a:r>
          </a:p>
          <a:p>
            <a:pPr lvl="2">
              <a:lnSpc>
                <a:spcPct val="85000"/>
              </a:lnSpc>
              <a:spcBef>
                <a:spcPts val="0"/>
              </a:spcBef>
            </a:pPr>
            <a:r>
              <a:rPr lang="en-US" sz="2800" dirty="0">
                <a:solidFill>
                  <a:schemeClr val="tx1"/>
                </a:solidFill>
              </a:rPr>
              <a:t>James 2:1-4 – “show no partiality as you hold the faith …”</a:t>
            </a:r>
          </a:p>
          <a:p>
            <a:pPr lvl="2">
              <a:lnSpc>
                <a:spcPct val="85000"/>
              </a:lnSpc>
              <a:spcBef>
                <a:spcPts val="0"/>
              </a:spcBef>
            </a:pPr>
            <a:r>
              <a:rPr lang="en-US" sz="2800" dirty="0">
                <a:solidFill>
                  <a:schemeClr val="tx1"/>
                </a:solidFill>
              </a:rPr>
              <a:t>Acts 10:34-35 – “Truly I understand that God shows no partiality”</a:t>
            </a:r>
          </a:p>
        </p:txBody>
      </p:sp>
      <p:sp>
        <p:nvSpPr>
          <p:cNvPr id="4" name="Title 1">
            <a:extLst>
              <a:ext uri="{FF2B5EF4-FFF2-40B4-BE49-F238E27FC236}">
                <a16:creationId xmlns:a16="http://schemas.microsoft.com/office/drawing/2014/main" id="{3A4D62A5-EC59-38B5-1C75-B2443C66DBD7}"/>
              </a:ext>
            </a:extLst>
          </p:cNvPr>
          <p:cNvSpPr>
            <a:spLocks noGrp="1"/>
          </p:cNvSpPr>
          <p:nvPr>
            <p:ph type="title"/>
          </p:nvPr>
        </p:nvSpPr>
        <p:spPr>
          <a:xfrm>
            <a:off x="457200" y="685800"/>
            <a:ext cx="7886700" cy="646331"/>
          </a:xfrm>
        </p:spPr>
        <p:txBody>
          <a:bodyPr anchor="t" anchorCtr="0">
            <a:spAutoFit/>
          </a:bodyPr>
          <a:lstStyle/>
          <a:p>
            <a:r>
              <a:rPr lang="en-US" sz="4000" b="1" dirty="0">
                <a:solidFill>
                  <a:schemeClr val="tx1"/>
                </a:solidFill>
              </a:rPr>
              <a:t>What God Deserves From Us</a:t>
            </a:r>
          </a:p>
        </p:txBody>
      </p:sp>
    </p:spTree>
    <p:extLst>
      <p:ext uri="{BB962C8B-B14F-4D97-AF65-F5344CB8AC3E}">
        <p14:creationId xmlns:p14="http://schemas.microsoft.com/office/powerpoint/2010/main" val="6918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F81C10-0D7B-17DF-94B9-BD759EBCD169}"/>
              </a:ext>
            </a:extLst>
          </p:cNvPr>
          <p:cNvSpPr>
            <a:spLocks noGrp="1"/>
          </p:cNvSpPr>
          <p:nvPr>
            <p:ph idx="1"/>
          </p:nvPr>
        </p:nvSpPr>
        <p:spPr>
          <a:xfrm>
            <a:off x="457200" y="1371600"/>
            <a:ext cx="8229600" cy="5324535"/>
          </a:xfrm>
        </p:spPr>
        <p:txBody>
          <a:bodyPr>
            <a:spAutoFit/>
          </a:bodyPr>
          <a:lstStyle/>
          <a:p>
            <a:pPr marL="0" indent="0">
              <a:lnSpc>
                <a:spcPct val="100000"/>
              </a:lnSpc>
              <a:spcBef>
                <a:spcPts val="0"/>
              </a:spcBef>
              <a:buNone/>
            </a:pPr>
            <a:r>
              <a:rPr lang="en-US" sz="3200" b="1" dirty="0">
                <a:solidFill>
                  <a:schemeClr val="tx1"/>
                </a:solidFill>
              </a:rPr>
              <a:t>Giving Back To The Lord</a:t>
            </a:r>
            <a:endParaRPr lang="en-US" sz="2800" b="1" dirty="0">
              <a:solidFill>
                <a:schemeClr val="tx1"/>
              </a:solidFill>
            </a:endParaRPr>
          </a:p>
          <a:p>
            <a:pPr lvl="1">
              <a:lnSpc>
                <a:spcPct val="100000"/>
              </a:lnSpc>
              <a:spcBef>
                <a:spcPts val="0"/>
              </a:spcBef>
            </a:pPr>
            <a:r>
              <a:rPr lang="en-US" sz="2800" b="1" dirty="0">
                <a:solidFill>
                  <a:schemeClr val="tx1"/>
                </a:solidFill>
              </a:rPr>
              <a:t>A Responsibility</a:t>
            </a:r>
          </a:p>
          <a:p>
            <a:pPr lvl="2">
              <a:lnSpc>
                <a:spcPct val="100000"/>
              </a:lnSpc>
              <a:spcBef>
                <a:spcPts val="0"/>
              </a:spcBef>
            </a:pPr>
            <a:r>
              <a:rPr lang="en-US" sz="2800" dirty="0">
                <a:solidFill>
                  <a:schemeClr val="tx1"/>
                </a:solidFill>
              </a:rPr>
              <a:t>Malachi 3:8-10 – “Will man rob God? Yet you are robbing me”</a:t>
            </a:r>
          </a:p>
          <a:p>
            <a:pPr lvl="2">
              <a:lnSpc>
                <a:spcPct val="100000"/>
              </a:lnSpc>
              <a:spcBef>
                <a:spcPts val="0"/>
              </a:spcBef>
            </a:pPr>
            <a:r>
              <a:rPr lang="en-US" sz="2800" dirty="0">
                <a:solidFill>
                  <a:schemeClr val="tx1"/>
                </a:solidFill>
              </a:rPr>
              <a:t>Deuteronomy 14:22 – “You shall tithe all the yield of your seed …”</a:t>
            </a:r>
          </a:p>
          <a:p>
            <a:pPr lvl="2">
              <a:lnSpc>
                <a:spcPct val="100000"/>
              </a:lnSpc>
              <a:spcBef>
                <a:spcPts val="0"/>
              </a:spcBef>
            </a:pPr>
            <a:r>
              <a:rPr lang="en-US" sz="2800" dirty="0">
                <a:solidFill>
                  <a:schemeClr val="tx1"/>
                </a:solidFill>
              </a:rPr>
              <a:t>II Corinthians 9:6-8 – “… God loves a cheerful giver”</a:t>
            </a:r>
          </a:p>
          <a:p>
            <a:pPr lvl="1">
              <a:lnSpc>
                <a:spcPct val="100000"/>
              </a:lnSpc>
              <a:spcBef>
                <a:spcPts val="0"/>
              </a:spcBef>
            </a:pPr>
            <a:r>
              <a:rPr lang="en-US" sz="2800" b="1" dirty="0">
                <a:solidFill>
                  <a:schemeClr val="tx1"/>
                </a:solidFill>
              </a:rPr>
              <a:t>A Proper Perspective</a:t>
            </a:r>
          </a:p>
          <a:p>
            <a:pPr lvl="2">
              <a:lnSpc>
                <a:spcPct val="100000"/>
              </a:lnSpc>
              <a:spcBef>
                <a:spcPts val="0"/>
              </a:spcBef>
            </a:pPr>
            <a:r>
              <a:rPr lang="en-US" sz="2800" dirty="0">
                <a:solidFill>
                  <a:schemeClr val="tx1"/>
                </a:solidFill>
              </a:rPr>
              <a:t>I Chronicles 29:13-17 – “all things come from you”</a:t>
            </a:r>
          </a:p>
          <a:p>
            <a:pPr lvl="2">
              <a:lnSpc>
                <a:spcPct val="100000"/>
              </a:lnSpc>
              <a:spcBef>
                <a:spcPts val="0"/>
              </a:spcBef>
            </a:pPr>
            <a:r>
              <a:rPr lang="en-US" sz="2800" dirty="0">
                <a:solidFill>
                  <a:schemeClr val="tx1"/>
                </a:solidFill>
              </a:rPr>
              <a:t>II Corinthians 8:1-5 – “… they gave themselves first to the Lord …”</a:t>
            </a:r>
          </a:p>
        </p:txBody>
      </p:sp>
      <p:sp>
        <p:nvSpPr>
          <p:cNvPr id="4" name="Title 1">
            <a:extLst>
              <a:ext uri="{FF2B5EF4-FFF2-40B4-BE49-F238E27FC236}">
                <a16:creationId xmlns:a16="http://schemas.microsoft.com/office/drawing/2014/main" id="{19E741D9-47EB-3051-ED35-A6765C9AC1D8}"/>
              </a:ext>
            </a:extLst>
          </p:cNvPr>
          <p:cNvSpPr>
            <a:spLocks noGrp="1"/>
          </p:cNvSpPr>
          <p:nvPr>
            <p:ph type="title"/>
          </p:nvPr>
        </p:nvSpPr>
        <p:spPr>
          <a:xfrm>
            <a:off x="457200" y="685800"/>
            <a:ext cx="7886700" cy="646331"/>
          </a:xfrm>
        </p:spPr>
        <p:txBody>
          <a:bodyPr anchor="t" anchorCtr="0">
            <a:spAutoFit/>
          </a:bodyPr>
          <a:lstStyle/>
          <a:p>
            <a:r>
              <a:rPr lang="en-US" sz="4000" b="1" dirty="0">
                <a:solidFill>
                  <a:schemeClr val="tx1"/>
                </a:solidFill>
              </a:rPr>
              <a:t>What God Deserves From Us</a:t>
            </a:r>
          </a:p>
        </p:txBody>
      </p:sp>
    </p:spTree>
    <p:extLst>
      <p:ext uri="{BB962C8B-B14F-4D97-AF65-F5344CB8AC3E}">
        <p14:creationId xmlns:p14="http://schemas.microsoft.com/office/powerpoint/2010/main" val="682281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TM04033923[[fn=Depth]]</Template>
  <TotalTime>567</TotalTime>
  <Words>4064</Words>
  <Application>Microsoft Office PowerPoint</Application>
  <PresentationFormat>On-screen Show (4:3)</PresentationFormat>
  <Paragraphs>203</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Arial</vt:lpstr>
      <vt:lpstr>Corbel</vt:lpstr>
      <vt:lpstr>Depth</vt:lpstr>
      <vt:lpstr>What God Deserves From Us</vt:lpstr>
      <vt:lpstr>The Context Of Malachi</vt:lpstr>
      <vt:lpstr>The Context Of Malachi</vt:lpstr>
      <vt:lpstr>What God Deserves From Us</vt:lpstr>
      <vt:lpstr>What God Deserves From Us</vt:lpstr>
      <vt:lpstr>What God Deserves From Us</vt:lpstr>
      <vt:lpstr>What God Deserves From Us</vt:lpstr>
      <vt:lpstr>What God Deserves From Us</vt:lpstr>
      <vt:lpstr>What God Deserves From Us</vt:lpstr>
      <vt:lpstr>Obeying The Gospel</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Lidh</dc:creator>
  <cp:lastModifiedBy>Richard Lidh</cp:lastModifiedBy>
  <cp:revision>5</cp:revision>
  <cp:lastPrinted>2026-02-07T19:08:48Z</cp:lastPrinted>
  <dcterms:created xsi:type="dcterms:W3CDTF">2026-02-02T02:56:57Z</dcterms:created>
  <dcterms:modified xsi:type="dcterms:W3CDTF">2026-04-11T02:08:20Z</dcterms:modified>
</cp:coreProperties>
</file>